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sldIdLst>
    <p:sldId id="272" r:id="rId3"/>
    <p:sldId id="273" r:id="rId4"/>
    <p:sldId id="275" r:id="rId5"/>
    <p:sldId id="274" r:id="rId6"/>
    <p:sldId id="281" r:id="rId7"/>
    <p:sldId id="276" r:id="rId8"/>
    <p:sldId id="282" r:id="rId9"/>
    <p:sldId id="277" r:id="rId10"/>
    <p:sldId id="283" r:id="rId11"/>
    <p:sldId id="278" r:id="rId12"/>
    <p:sldId id="279" r:id="rId13"/>
    <p:sldId id="280" r:id="rId14"/>
    <p:sldId id="265" r:id="rId15"/>
    <p:sldId id="285" r:id="rId16"/>
    <p:sldId id="271" r:id="rId17"/>
    <p:sldId id="269" r:id="rId18"/>
    <p:sldId id="270" r:id="rId19"/>
    <p:sldId id="286" r:id="rId20"/>
    <p:sldId id="287" r:id="rId21"/>
    <p:sldId id="288"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84C9"/>
    <a:srgbClr val="A1A4D7"/>
    <a:srgbClr val="43489B"/>
    <a:srgbClr val="DFE0F1"/>
    <a:srgbClr val="D1D2EB"/>
    <a:srgbClr val="151631"/>
    <a:srgbClr val="9497D0"/>
    <a:srgbClr val="1C1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90" d="100"/>
          <a:sy n="90" d="100"/>
        </p:scale>
        <p:origin x="398" y="-48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F0D109-55D2-869F-872D-9EDAB7DF6D8F}"/>
              </a:ext>
            </a:extLst>
          </p:cNvPr>
          <p:cNvSpPr>
            <a:spLocks noGrp="1"/>
          </p:cNvSpPr>
          <p:nvPr>
            <p:ph type="ctrTitle"/>
          </p:nvPr>
        </p:nvSpPr>
        <p:spPr>
          <a:xfrm>
            <a:off x="1524000" y="1375282"/>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BB12D13-3EE2-4B93-898D-D7AB215AD16E}"/>
              </a:ext>
            </a:extLst>
          </p:cNvPr>
          <p:cNvSpPr>
            <a:spLocks noGrp="1"/>
          </p:cNvSpPr>
          <p:nvPr>
            <p:ph type="subTitle" idx="1"/>
          </p:nvPr>
        </p:nvSpPr>
        <p:spPr>
          <a:xfrm>
            <a:off x="1524000" y="385495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Tree>
    <p:extLst>
      <p:ext uri="{BB962C8B-B14F-4D97-AF65-F5344CB8AC3E}">
        <p14:creationId xmlns:p14="http://schemas.microsoft.com/office/powerpoint/2010/main" val="310318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E5B3B-94A8-81A5-FB05-57C27B88B8F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AFC1F69-8303-3011-5C5A-5A2F8DE363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Tree>
    <p:extLst>
      <p:ext uri="{BB962C8B-B14F-4D97-AF65-F5344CB8AC3E}">
        <p14:creationId xmlns:p14="http://schemas.microsoft.com/office/powerpoint/2010/main" val="219282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EA5C92-A7EA-7F19-42A1-08AE4715CD1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797531-4BB0-8015-A664-925AB977009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3925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7DE8E3-F838-16F5-06FF-B104CF75B90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4A665C-0F80-E8BD-3776-FA7D6D0A46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2692872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86779D-24BE-3E38-3E67-E75B2334D77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DF08E6-4CE8-D1F4-17AE-A70D3003408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53AFFAF-7B62-BE22-361A-813E9A1293C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44296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546465-AA8E-C0E8-5BF1-269CA91F01A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F891573-7022-656B-39C6-FDAEC55A0C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8A45D26-6155-32A0-4FD2-67BA568A9DF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D99B7CD-B9FF-3310-09C2-06CB9D9ED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7EEC803-DF18-B776-24A6-78C98C5D77B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839279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CC2B10-4C6D-A1AA-ED0A-A16A3DCFC455}"/>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3742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E0337C5B-176D-F6D9-3BA0-F820FAE3FDE6}"/>
              </a:ext>
            </a:extLst>
          </p:cNvPr>
          <p:cNvSpPr>
            <a:spLocks noGrp="1"/>
          </p:cNvSpPr>
          <p:nvPr>
            <p:ph type="title"/>
          </p:nvPr>
        </p:nvSpPr>
        <p:spPr>
          <a:xfrm>
            <a:off x="838200" y="365126"/>
            <a:ext cx="10515600" cy="578458"/>
          </a:xfrm>
        </p:spPr>
        <p:txBody>
          <a:bodyPr tIns="180000">
            <a:noAutofit/>
          </a:bodyPr>
          <a:lstStyle>
            <a:lvl1pPr>
              <a:defRPr sz="2800"/>
            </a:lvl1pPr>
          </a:lstStyle>
          <a:p>
            <a:r>
              <a:rPr kumimoji="1" lang="ja-JP" altLang="en-US" dirty="0"/>
              <a:t>マスター タイトルの書式設定</a:t>
            </a:r>
          </a:p>
        </p:txBody>
      </p:sp>
    </p:spTree>
    <p:extLst>
      <p:ext uri="{BB962C8B-B14F-4D97-AF65-F5344CB8AC3E}">
        <p14:creationId xmlns:p14="http://schemas.microsoft.com/office/powerpoint/2010/main" val="3594545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A586DC-0C70-F7A5-0ECB-B60A7F9B490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34BF9F-F1A4-61E8-6F2D-FCF6C9641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2668628-D324-6BAC-ACEC-51743E3C11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Tree>
    <p:extLst>
      <p:ext uri="{BB962C8B-B14F-4D97-AF65-F5344CB8AC3E}">
        <p14:creationId xmlns:p14="http://schemas.microsoft.com/office/powerpoint/2010/main" val="1922856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F72580-418B-0638-C8C8-5C438CD87F8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81BFD0E-11C6-7308-0E4A-D3CA8C5306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D78EC15-6E77-64C7-FE72-ADF18874A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Tree>
    <p:extLst>
      <p:ext uri="{BB962C8B-B14F-4D97-AF65-F5344CB8AC3E}">
        <p14:creationId xmlns:p14="http://schemas.microsoft.com/office/powerpoint/2010/main" val="276142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4F3797-3B4A-FC99-540E-5BC630023C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8EDD8C-F2E2-3BCF-DD8D-62C7674AF8B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22020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9C6A37-A91C-2838-E1EC-0786F85FF9B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153E954-203F-9BBE-29FE-DBE90E1814A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2302300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D1AC55-D582-68F6-E4F5-C42756C8D9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8186B6-726C-9120-2570-5034546E9E4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6E89BFC-B990-A2D2-ADAF-22C9F6490A8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86761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777D71-FEF5-30A2-82E8-33D166E6236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362DC7-0D73-6B3F-02A7-CD5B80CDB7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543C68B-A7AF-8E58-EF09-50A56984B69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B109E07-C0A9-D2FD-F31D-3B21D06B1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6FDC25C-0557-5F28-12E2-B3876D66D20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38887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333ED8-9CF6-81AB-A0A2-2056AC23B09F}"/>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80594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6B71427F-D695-3279-3C0A-063F01DAB17A}"/>
              </a:ext>
            </a:extLst>
          </p:cNvPr>
          <p:cNvSpPr>
            <a:spLocks noGrp="1"/>
          </p:cNvSpPr>
          <p:nvPr>
            <p:ph type="title"/>
          </p:nvPr>
        </p:nvSpPr>
        <p:spPr>
          <a:xfrm>
            <a:off x="838200" y="365126"/>
            <a:ext cx="10515600" cy="578458"/>
          </a:xfrm>
        </p:spPr>
        <p:txBody>
          <a:bodyPr tIns="180000">
            <a:noAutofit/>
          </a:bodyPr>
          <a:lstStyle>
            <a:lvl1pPr>
              <a:defRPr sz="2800"/>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134458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52A063-1C5F-E372-A2E1-E9186AF76C1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30F97C-A578-9C1D-35F2-7C24E0FF9E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4FFF344-3A32-EA3E-D3AE-32C66533D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Tree>
    <p:extLst>
      <p:ext uri="{BB962C8B-B14F-4D97-AF65-F5344CB8AC3E}">
        <p14:creationId xmlns:p14="http://schemas.microsoft.com/office/powerpoint/2010/main" val="339381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EBC3B-75DE-4D59-A1EC-BE54F74D47A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179C2FD-2548-7D6D-1046-E47C710A4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BC6ACFD-8B9A-BA17-AFC7-A5A351111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Tree>
    <p:extLst>
      <p:ext uri="{BB962C8B-B14F-4D97-AF65-F5344CB8AC3E}">
        <p14:creationId xmlns:p14="http://schemas.microsoft.com/office/powerpoint/2010/main" val="118013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図 9" descr="ロゴ&#10;&#10;AI によって生成されたコンテンツは間違っている可能性があります。">
            <a:extLst>
              <a:ext uri="{FF2B5EF4-FFF2-40B4-BE49-F238E27FC236}">
                <a16:creationId xmlns:a16="http://schemas.microsoft.com/office/drawing/2014/main" id="{88100F41-DDEA-FB05-73E6-89930E100A0A}"/>
              </a:ext>
            </a:extLst>
          </p:cNvPr>
          <p:cNvPicPr>
            <a:picLocks noChangeAspect="1"/>
          </p:cNvPicPr>
          <p:nvPr userDrawn="1"/>
        </p:nvPicPr>
        <p:blipFill>
          <a:blip r:embed="rId11">
            <a:alphaModFix amt="10000"/>
            <a:extLst>
              <a:ext uri="{28A0092B-C50C-407E-A947-70E740481C1C}">
                <a14:useLocalDpi xmlns:a14="http://schemas.microsoft.com/office/drawing/2010/main" val="0"/>
              </a:ext>
            </a:extLst>
          </a:blip>
          <a:srcRect r="21322" b="13780"/>
          <a:stretch/>
        </p:blipFill>
        <p:spPr>
          <a:xfrm>
            <a:off x="7762461" y="2036706"/>
            <a:ext cx="4429539" cy="4854122"/>
          </a:xfrm>
          <a:prstGeom prst="rect">
            <a:avLst/>
          </a:prstGeom>
        </p:spPr>
      </p:pic>
      <p:sp>
        <p:nvSpPr>
          <p:cNvPr id="2" name="タイトル プレースホルダー 1">
            <a:extLst>
              <a:ext uri="{FF2B5EF4-FFF2-40B4-BE49-F238E27FC236}">
                <a16:creationId xmlns:a16="http://schemas.microsoft.com/office/drawing/2014/main" id="{A7AB41C1-5172-4A97-ECF1-E8E0D1492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1465E968-E15A-B9D7-3B41-AE9FC03D5AD0}"/>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正方形/長方形 7">
            <a:extLst>
              <a:ext uri="{FF2B5EF4-FFF2-40B4-BE49-F238E27FC236}">
                <a16:creationId xmlns:a16="http://schemas.microsoft.com/office/drawing/2014/main" id="{93D12F73-A022-FEBA-5C94-0D779BB38923}"/>
              </a:ext>
            </a:extLst>
          </p:cNvPr>
          <p:cNvSpPr/>
          <p:nvPr userDrawn="1"/>
        </p:nvSpPr>
        <p:spPr bwMode="auto">
          <a:xfrm>
            <a:off x="0" y="6627813"/>
            <a:ext cx="12192000" cy="263014"/>
          </a:xfrm>
          <a:prstGeom prst="rect">
            <a:avLst/>
          </a:prstGeom>
          <a:solidFill>
            <a:srgbClr val="4348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00038" rtl="0" eaLnBrk="1" fontAlgn="base" latinLnBrk="0" hangingPunct="1">
              <a:lnSpc>
                <a:spcPct val="100000"/>
              </a:lnSpc>
              <a:spcBef>
                <a:spcPct val="0"/>
              </a:spcBef>
              <a:spcAft>
                <a:spcPct val="0"/>
              </a:spcAft>
              <a:buClrTx/>
              <a:buSzTx/>
              <a:buFontTx/>
              <a:buNone/>
              <a:tabLst/>
            </a:pPr>
            <a:endParaRPr kumimoji="1" lang="ja-JP" altLang="en-US" sz="6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1196322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kumimoji="1" sz="4400" b="1" kern="1200">
          <a:solidFill>
            <a:srgbClr val="15163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15163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15163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5163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5163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5163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3E4A763-6313-484A-C825-4CE34F7A2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080C9A27-4A94-3DA8-B7EB-AC1FD9C34F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正方形/長方形 6">
            <a:extLst>
              <a:ext uri="{FF2B5EF4-FFF2-40B4-BE49-F238E27FC236}">
                <a16:creationId xmlns:a16="http://schemas.microsoft.com/office/drawing/2014/main" id="{B41E2AA7-9892-91C0-AA31-766E51E17FBF}"/>
              </a:ext>
            </a:extLst>
          </p:cNvPr>
          <p:cNvSpPr/>
          <p:nvPr userDrawn="1"/>
        </p:nvSpPr>
        <p:spPr bwMode="auto">
          <a:xfrm>
            <a:off x="0" y="6627813"/>
            <a:ext cx="12192000" cy="263014"/>
          </a:xfrm>
          <a:prstGeom prst="rect">
            <a:avLst/>
          </a:prstGeom>
          <a:solidFill>
            <a:srgbClr val="4348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00038" rtl="0" eaLnBrk="1" fontAlgn="base" latinLnBrk="0" hangingPunct="1">
              <a:lnSpc>
                <a:spcPct val="100000"/>
              </a:lnSpc>
              <a:spcBef>
                <a:spcPct val="0"/>
              </a:spcBef>
              <a:spcAft>
                <a:spcPct val="0"/>
              </a:spcAft>
              <a:buClrTx/>
              <a:buSzTx/>
              <a:buFontTx/>
              <a:buNone/>
              <a:tabLst/>
            </a:pPr>
            <a:endParaRPr kumimoji="1" lang="ja-JP" altLang="en-US" sz="6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63314460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kumimoji="1" sz="4400" b="1" kern="1200">
          <a:solidFill>
            <a:srgbClr val="15163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15163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15163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15163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5163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15163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ECC8A1-7EDE-9EA7-E960-116B6E057B6F}"/>
              </a:ext>
            </a:extLst>
          </p:cNvPr>
          <p:cNvSpPr>
            <a:spLocks noGrp="1"/>
          </p:cNvSpPr>
          <p:nvPr>
            <p:ph type="ctrTitle"/>
          </p:nvPr>
        </p:nvSpPr>
        <p:spPr/>
        <p:txBody>
          <a:bodyPr>
            <a:normAutofit/>
          </a:bodyPr>
          <a:lstStyle/>
          <a:p>
            <a:r>
              <a:rPr lang="ja-JP" altLang="en-US" sz="4800" dirty="0"/>
              <a:t>高等学校の探求的学びにおける</a:t>
            </a:r>
            <a:br>
              <a:rPr lang="en-US" altLang="ja-JP" sz="4800" dirty="0"/>
            </a:br>
            <a:r>
              <a:rPr lang="ja-JP" altLang="en-US" sz="4800" dirty="0"/>
              <a:t>チェンジラボラトリー</a:t>
            </a:r>
            <a:br>
              <a:rPr lang="en-US" altLang="ja-JP" sz="4800" dirty="0"/>
            </a:br>
            <a:r>
              <a:rPr lang="ja-JP" altLang="en-US" sz="4800" dirty="0"/>
              <a:t>導入プロセスの検討</a:t>
            </a:r>
            <a:endParaRPr kumimoji="1" lang="ja-JP" altLang="en-US" sz="4800" dirty="0"/>
          </a:p>
        </p:txBody>
      </p:sp>
      <p:sp>
        <p:nvSpPr>
          <p:cNvPr id="3" name="字幕 2">
            <a:extLst>
              <a:ext uri="{FF2B5EF4-FFF2-40B4-BE49-F238E27FC236}">
                <a16:creationId xmlns:a16="http://schemas.microsoft.com/office/drawing/2014/main" id="{C71C74AF-E4EC-9B85-7682-D8631139F4B1}"/>
              </a:ext>
            </a:extLst>
          </p:cNvPr>
          <p:cNvSpPr>
            <a:spLocks noGrp="1"/>
          </p:cNvSpPr>
          <p:nvPr>
            <p:ph type="subTitle" idx="1"/>
          </p:nvPr>
        </p:nvSpPr>
        <p:spPr/>
        <p:txBody>
          <a:bodyPr>
            <a:normAutofit/>
          </a:bodyPr>
          <a:lstStyle/>
          <a:p>
            <a:r>
              <a:rPr lang="ja-JP" altLang="en-US" dirty="0"/>
              <a:t>関西大学大学院 文学研究科 総合人文学専攻 教育学専修</a:t>
            </a:r>
            <a:endParaRPr lang="en-US" altLang="ja-JP" dirty="0"/>
          </a:p>
          <a:p>
            <a:r>
              <a:rPr lang="ja-JP" altLang="en-US" dirty="0"/>
              <a:t>さくらインターネット株式会社さくらインターネット研究所</a:t>
            </a:r>
            <a:endParaRPr lang="en-US" altLang="ja-JP" dirty="0"/>
          </a:p>
          <a:p>
            <a:r>
              <a:rPr lang="ja-JP" altLang="en-US" dirty="0"/>
              <a:t>朝倉　恵</a:t>
            </a:r>
            <a:endParaRPr kumimoji="1" lang="ja-JP" altLang="en-US" dirty="0"/>
          </a:p>
        </p:txBody>
      </p:sp>
    </p:spTree>
    <p:extLst>
      <p:ext uri="{BB962C8B-B14F-4D97-AF65-F5344CB8AC3E}">
        <p14:creationId xmlns:p14="http://schemas.microsoft.com/office/powerpoint/2010/main" val="239614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E47DCD-41A2-DC2A-9000-4A39B2DAC78D}"/>
              </a:ext>
            </a:extLst>
          </p:cNvPr>
          <p:cNvSpPr>
            <a:spLocks noGrp="1"/>
          </p:cNvSpPr>
          <p:nvPr>
            <p:ph type="title"/>
          </p:nvPr>
        </p:nvSpPr>
        <p:spPr/>
        <p:txBody>
          <a:bodyPr/>
          <a:lstStyle/>
          <a:p>
            <a:r>
              <a:rPr kumimoji="1" lang="ja-JP" altLang="en-US" dirty="0"/>
              <a:t>実践の状況</a:t>
            </a:r>
          </a:p>
        </p:txBody>
      </p:sp>
      <p:pic>
        <p:nvPicPr>
          <p:cNvPr id="3" name="図 2" descr="ダイアグラム&#10;&#10;AI 生成コンテンツは誤りを含む可能性があります。">
            <a:extLst>
              <a:ext uri="{FF2B5EF4-FFF2-40B4-BE49-F238E27FC236}">
                <a16:creationId xmlns:a16="http://schemas.microsoft.com/office/drawing/2014/main" id="{57C5E9BB-B2D9-EAC8-0DB4-1DAFC27D4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734" y="2183700"/>
            <a:ext cx="6187418" cy="3820802"/>
          </a:xfrm>
          <a:prstGeom prst="rect">
            <a:avLst/>
          </a:prstGeom>
        </p:spPr>
      </p:pic>
      <p:sp>
        <p:nvSpPr>
          <p:cNvPr id="4" name="テキスト プレースホルダー 2">
            <a:extLst>
              <a:ext uri="{FF2B5EF4-FFF2-40B4-BE49-F238E27FC236}">
                <a16:creationId xmlns:a16="http://schemas.microsoft.com/office/drawing/2014/main" id="{EE7CFC96-0EF3-9802-0DFD-93191BB0B464}"/>
              </a:ext>
            </a:extLst>
          </p:cNvPr>
          <p:cNvSpPr>
            <a:spLocks noGrp="1"/>
          </p:cNvSpPr>
          <p:nvPr/>
        </p:nvSpPr>
        <p:spPr>
          <a:xfrm>
            <a:off x="9435018" y="6129719"/>
            <a:ext cx="1650907" cy="215824"/>
          </a:xfrm>
          <a:prstGeom prst="rect">
            <a:avLst/>
          </a:prstGeom>
        </p:spPr>
        <p:txBody>
          <a:bodyPr vert="horz" lIns="91440" tIns="45720" rIns="91440" bIns="45720" rtlCol="0" anchor="b">
            <a:normAutofit fontScale="62500" lnSpcReduction="20000"/>
          </a:bodyPr>
          <a:lstStyle>
            <a:lvl1pPr marL="0" indent="0" algn="r" defTabSz="914400" rtl="0" eaLnBrk="1" latinLnBrk="0" hangingPunct="1">
              <a:lnSpc>
                <a:spcPct val="90000"/>
              </a:lnSpc>
              <a:spcBef>
                <a:spcPts val="1000"/>
              </a:spcBef>
              <a:buFont typeface="Arial" panose="020B0604020202020204" pitchFamily="34" charset="0"/>
              <a:buNone/>
              <a:defRPr kumimoji="1" sz="15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kumimoji="1" lang="ja-JP" altLang="en-US"/>
          </a:p>
        </p:txBody>
      </p:sp>
      <p:sp>
        <p:nvSpPr>
          <p:cNvPr id="5" name="コンテンツ プレースホルダー 2">
            <a:extLst>
              <a:ext uri="{FF2B5EF4-FFF2-40B4-BE49-F238E27FC236}">
                <a16:creationId xmlns:a16="http://schemas.microsoft.com/office/drawing/2014/main" id="{4EF15EBF-9440-5E7C-BCC5-EC867B4CB5C9}"/>
              </a:ext>
            </a:extLst>
          </p:cNvPr>
          <p:cNvSpPr>
            <a:spLocks noGrp="1"/>
          </p:cNvSpPr>
          <p:nvPr/>
        </p:nvSpPr>
        <p:spPr>
          <a:xfrm>
            <a:off x="838200" y="1268877"/>
            <a:ext cx="10515600" cy="5076665"/>
          </a:xfrm>
          <a:prstGeom prst="rect">
            <a:avLst/>
          </a:prstGeom>
          <a:effectLst/>
        </p:spPr>
        <p:txBody>
          <a:bodyPr vert="horz" lIns="45720" tIns="22860" rIns="45720" bIns="22860" rtlCol="0">
            <a:normAutofit/>
          </a:bodyPr>
          <a:lstStyle>
            <a:defPPr>
              <a:defRPr lang="ja-JP"/>
            </a:defPPr>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3000" dirty="0">
                <a:solidFill>
                  <a:srgbClr val="404044"/>
                </a:solidFill>
                <a:latin typeface="メイリオ" panose="020B0604030504040204" pitchFamily="50" charset="-128"/>
                <a:ea typeface="メイリオ" panose="020B0604030504040204" pitchFamily="50" charset="-128"/>
              </a:rPr>
              <a:t>A</a:t>
            </a:r>
            <a:r>
              <a:rPr lang="ja-JP" altLang="en-US" sz="3000" dirty="0">
                <a:solidFill>
                  <a:srgbClr val="404044"/>
                </a:solidFill>
                <a:latin typeface="メイリオ" panose="020B0604030504040204" pitchFamily="50" charset="-128"/>
                <a:ea typeface="メイリオ" panose="020B0604030504040204" pitchFamily="50" charset="-128"/>
              </a:rPr>
              <a:t>教諭の実践に見る拡張的学習サイクル</a:t>
            </a:r>
            <a:endParaRPr lang="en-US" altLang="ja-JP" sz="3000" dirty="0">
              <a:solidFill>
                <a:srgbClr val="404044"/>
              </a:solidFill>
              <a:latin typeface="メイリオ" panose="020B0604030504040204" pitchFamily="50" charset="-128"/>
              <a:ea typeface="メイリオ" panose="020B0604030504040204" pitchFamily="50" charset="-128"/>
            </a:endParaRPr>
          </a:p>
          <a:p>
            <a:pPr marL="0" indent="0">
              <a:buNone/>
            </a:pPr>
            <a:endParaRPr lang="en-US" altLang="ja-JP" sz="3000" dirty="0">
              <a:solidFill>
                <a:srgbClr val="404044"/>
              </a:solidFill>
              <a:latin typeface="メイリオ" panose="020B0604030504040204" pitchFamily="50" charset="-128"/>
              <a:ea typeface="メイリオ" panose="020B0604030504040204" pitchFamily="50" charset="-128"/>
            </a:endParaRPr>
          </a:p>
        </p:txBody>
      </p:sp>
      <p:sp>
        <p:nvSpPr>
          <p:cNvPr id="6" name="テキスト ボックス 4">
            <a:extLst>
              <a:ext uri="{FF2B5EF4-FFF2-40B4-BE49-F238E27FC236}">
                <a16:creationId xmlns:a16="http://schemas.microsoft.com/office/drawing/2014/main" id="{1B238D21-959E-D682-518C-05C566E5E388}"/>
              </a:ext>
            </a:extLst>
          </p:cNvPr>
          <p:cNvSpPr txBox="1"/>
          <p:nvPr/>
        </p:nvSpPr>
        <p:spPr>
          <a:xfrm>
            <a:off x="8451120" y="2510526"/>
            <a:ext cx="2703566" cy="1477328"/>
          </a:xfrm>
          <a:prstGeom prst="rect">
            <a:avLst/>
          </a:prstGeom>
          <a:solidFill>
            <a:srgbClr val="FFE1E7"/>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生徒の学びを創造する楽しさ</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生徒と自身の成長</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b="1" u="sng" dirty="0">
                <a:latin typeface="メイリオ" panose="020B0604030504040204" pitchFamily="50" charset="-128"/>
                <a:ea typeface="メイリオ" panose="020B0604030504040204" pitchFamily="50" charset="-128"/>
              </a:rPr>
              <a:t>なぜ周りの先生方に理解されない？</a:t>
            </a:r>
            <a:endParaRPr lang="en-US" altLang="ja-JP" b="1" u="sng"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585BF3E-7BA1-283A-31A0-3B567297B1D6}"/>
              </a:ext>
            </a:extLst>
          </p:cNvPr>
          <p:cNvSpPr txBox="1"/>
          <p:nvPr/>
        </p:nvSpPr>
        <p:spPr>
          <a:xfrm>
            <a:off x="6537917" y="5707787"/>
            <a:ext cx="1630444" cy="369332"/>
          </a:xfrm>
          <a:prstGeom prst="rect">
            <a:avLst/>
          </a:prstGeom>
          <a:solidFill>
            <a:srgbClr val="FFE1E7"/>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探究懇話会</a:t>
            </a:r>
            <a:endParaRPr lang="en-US" altLang="ja-JP"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37EB640-0833-18EA-8BDA-38BEE0CBBD63}"/>
              </a:ext>
            </a:extLst>
          </p:cNvPr>
          <p:cNvSpPr txBox="1"/>
          <p:nvPr/>
        </p:nvSpPr>
        <p:spPr>
          <a:xfrm>
            <a:off x="1037008" y="4714392"/>
            <a:ext cx="2472222" cy="923330"/>
          </a:xfrm>
          <a:prstGeom prst="rect">
            <a:avLst/>
          </a:prstGeom>
          <a:solidFill>
            <a:srgbClr val="FFE1E7"/>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探究懇話会の継続と成果発表会（生徒・地域）</a:t>
            </a:r>
            <a:endParaRPr lang="en-US" altLang="ja-JP"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1DB06C9E-0963-2F02-85B4-7807CCFD2342}"/>
              </a:ext>
            </a:extLst>
          </p:cNvPr>
          <p:cNvSpPr txBox="1"/>
          <p:nvPr/>
        </p:nvSpPr>
        <p:spPr>
          <a:xfrm>
            <a:off x="1037008" y="1947466"/>
            <a:ext cx="2231515" cy="923330"/>
          </a:xfrm>
          <a:prstGeom prst="rect">
            <a:avLst/>
          </a:prstGeom>
          <a:solidFill>
            <a:srgbClr val="FFE1E7"/>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生徒の声</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卒業後の活動</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地域の応援</a:t>
            </a:r>
            <a:endParaRPr lang="en-US" altLang="ja-JP"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76CC0A18-1AFB-54E7-60E0-A9B3F4F50757}"/>
              </a:ext>
            </a:extLst>
          </p:cNvPr>
          <p:cNvSpPr txBox="1"/>
          <p:nvPr/>
        </p:nvSpPr>
        <p:spPr>
          <a:xfrm>
            <a:off x="7617748" y="1762800"/>
            <a:ext cx="2231515" cy="646331"/>
          </a:xfrm>
          <a:prstGeom prst="rect">
            <a:avLst/>
          </a:prstGeom>
          <a:solidFill>
            <a:srgbClr val="FFE1E7"/>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組織的な学習へ</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b="1" u="sng" dirty="0">
                <a:latin typeface="メイリオ" panose="020B0604030504040204" pitchFamily="50" charset="-128"/>
                <a:ea typeface="メイリオ" panose="020B0604030504040204" pitchFamily="50" charset="-128"/>
              </a:rPr>
              <a:t>ちょこっと研修</a:t>
            </a:r>
            <a:endParaRPr lang="en-US" altLang="ja-JP" b="1" u="sng"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0CB1500B-C8C8-9666-96AC-83DC1B800BAD}"/>
              </a:ext>
            </a:extLst>
          </p:cNvPr>
          <p:cNvSpPr txBox="1"/>
          <p:nvPr/>
        </p:nvSpPr>
        <p:spPr>
          <a:xfrm>
            <a:off x="8751656" y="5135964"/>
            <a:ext cx="2403030" cy="646331"/>
          </a:xfrm>
          <a:prstGeom prst="rect">
            <a:avLst/>
          </a:prstGeom>
          <a:solidFill>
            <a:srgbClr val="FFE1E7"/>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まず自身がモデルに</a:t>
            </a:r>
            <a:endParaRPr lang="en-US" altLang="ja-JP" dirty="0">
              <a:latin typeface="メイリオ" panose="020B0604030504040204" pitchFamily="50" charset="-128"/>
              <a:ea typeface="メイリオ" panose="020B0604030504040204" pitchFamily="50" charset="-128"/>
            </a:endParaRPr>
          </a:p>
        </p:txBody>
      </p:sp>
      <p:cxnSp>
        <p:nvCxnSpPr>
          <p:cNvPr id="14" name="コネクタ: 曲線 13">
            <a:extLst>
              <a:ext uri="{FF2B5EF4-FFF2-40B4-BE49-F238E27FC236}">
                <a16:creationId xmlns:a16="http://schemas.microsoft.com/office/drawing/2014/main" id="{EDF9CB53-3000-8A2B-1D3C-5C008791F436}"/>
              </a:ext>
            </a:extLst>
          </p:cNvPr>
          <p:cNvCxnSpPr>
            <a:endCxn id="6" idx="2"/>
          </p:cNvCxnSpPr>
          <p:nvPr/>
        </p:nvCxnSpPr>
        <p:spPr>
          <a:xfrm flipV="1">
            <a:off x="9090152" y="3987854"/>
            <a:ext cx="712751" cy="358678"/>
          </a:xfrm>
          <a:prstGeom prst="curvedConnector2">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7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FFDAB4-EC53-617F-5984-BEDAD4E4764F}"/>
              </a:ext>
            </a:extLst>
          </p:cNvPr>
          <p:cNvSpPr>
            <a:spLocks noGrp="1"/>
          </p:cNvSpPr>
          <p:nvPr>
            <p:ph type="title"/>
          </p:nvPr>
        </p:nvSpPr>
        <p:spPr/>
        <p:txBody>
          <a:bodyPr/>
          <a:lstStyle/>
          <a:p>
            <a:r>
              <a:rPr lang="ja-JP" altLang="en-US" dirty="0"/>
              <a:t>実践の状況</a:t>
            </a:r>
            <a:endParaRPr kumimoji="1" lang="ja-JP" altLang="en-US" dirty="0"/>
          </a:p>
        </p:txBody>
      </p:sp>
      <p:cxnSp>
        <p:nvCxnSpPr>
          <p:cNvPr id="4" name="コネクタ: カギ線 3">
            <a:extLst>
              <a:ext uri="{FF2B5EF4-FFF2-40B4-BE49-F238E27FC236}">
                <a16:creationId xmlns:a16="http://schemas.microsoft.com/office/drawing/2014/main" id="{976E8D22-84E5-F09A-3A16-70C4BC981F6B}"/>
              </a:ext>
            </a:extLst>
          </p:cNvPr>
          <p:cNvCxnSpPr>
            <a:stCxn id="8" idx="2"/>
            <a:endCxn id="13" idx="2"/>
          </p:cNvCxnSpPr>
          <p:nvPr/>
        </p:nvCxnSpPr>
        <p:spPr>
          <a:xfrm rot="5400000" flipH="1">
            <a:off x="3988150" y="772095"/>
            <a:ext cx="3158908" cy="7273993"/>
          </a:xfrm>
          <a:prstGeom prst="bentConnector3">
            <a:avLst>
              <a:gd name="adj1" fmla="val -7237"/>
            </a:avLst>
          </a:prstGeom>
          <a:ln w="63500">
            <a:solidFill>
              <a:srgbClr val="FF6E8B"/>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5" name="楕円 4">
            <a:extLst>
              <a:ext uri="{FF2B5EF4-FFF2-40B4-BE49-F238E27FC236}">
                <a16:creationId xmlns:a16="http://schemas.microsoft.com/office/drawing/2014/main" id="{440A1D83-170E-28B1-99EF-B6D966B7A22D}"/>
              </a:ext>
            </a:extLst>
          </p:cNvPr>
          <p:cNvSpPr/>
          <p:nvPr/>
        </p:nvSpPr>
        <p:spPr>
          <a:xfrm>
            <a:off x="4163319" y="2404809"/>
            <a:ext cx="3552469" cy="3583736"/>
          </a:xfrm>
          <a:prstGeom prst="ellipse">
            <a:avLst/>
          </a:prstGeom>
          <a:solidFill>
            <a:srgbClr val="FFE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6" name="四角形: 角を丸くする 5">
            <a:extLst>
              <a:ext uri="{FF2B5EF4-FFF2-40B4-BE49-F238E27FC236}">
                <a16:creationId xmlns:a16="http://schemas.microsoft.com/office/drawing/2014/main" id="{AEE54116-8C0E-D668-2607-B5408E5B47D3}"/>
              </a:ext>
            </a:extLst>
          </p:cNvPr>
          <p:cNvSpPr/>
          <p:nvPr/>
        </p:nvSpPr>
        <p:spPr>
          <a:xfrm>
            <a:off x="8672805" y="1187505"/>
            <a:ext cx="2643937" cy="862582"/>
          </a:xfrm>
          <a:prstGeom prst="roundRect">
            <a:avLst>
              <a:gd name="adj" fmla="val 50000"/>
            </a:avLst>
          </a:prstGeom>
          <a:solidFill>
            <a:srgbClr val="FF5577"/>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90000" rIns="90000" bIns="90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sz="2400" dirty="0">
                <a:latin typeface="メイリオ" panose="020B0604030504040204" pitchFamily="50" charset="-128"/>
                <a:ea typeface="メイリオ" panose="020B0604030504040204" pitchFamily="50" charset="-128"/>
              </a:rPr>
              <a:t>A</a:t>
            </a:r>
            <a:r>
              <a:rPr lang="ja-JP" altLang="en-US" sz="2400" dirty="0">
                <a:latin typeface="メイリオ" panose="020B0604030504040204" pitchFamily="50" charset="-128"/>
                <a:ea typeface="メイリオ" panose="020B0604030504040204" pitchFamily="50" charset="-128"/>
              </a:rPr>
              <a:t>教諭</a:t>
            </a:r>
            <a:endParaRPr lang="en-US" altLang="ja-JP" sz="24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AF20C32B-899E-B2F5-4314-77EFE5699FDD}"/>
              </a:ext>
            </a:extLst>
          </p:cNvPr>
          <p:cNvSpPr/>
          <p:nvPr/>
        </p:nvSpPr>
        <p:spPr>
          <a:xfrm>
            <a:off x="608639" y="1187505"/>
            <a:ext cx="2643937" cy="862582"/>
          </a:xfrm>
          <a:prstGeom prst="roundRect">
            <a:avLst>
              <a:gd name="adj" fmla="val 50000"/>
            </a:avLst>
          </a:prstGeom>
          <a:solidFill>
            <a:srgbClr val="FF5577"/>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90000" rIns="90000" bIns="90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en-US" altLang="ja-JP" sz="2400" dirty="0">
                <a:latin typeface="メイリオ" panose="020B0604030504040204" pitchFamily="50" charset="-128"/>
                <a:ea typeface="メイリオ" panose="020B0604030504040204" pitchFamily="50" charset="-128"/>
              </a:rPr>
              <a:t>N</a:t>
            </a:r>
            <a:r>
              <a:rPr lang="ja-JP" altLang="en-US" sz="2400" dirty="0">
                <a:latin typeface="メイリオ" panose="020B0604030504040204" pitchFamily="50" charset="-128"/>
                <a:ea typeface="メイリオ" panose="020B0604030504040204" pitchFamily="50" charset="-128"/>
              </a:rPr>
              <a:t>高教諭</a:t>
            </a:r>
            <a:endParaRPr lang="en-US" altLang="ja-JP" sz="2400" dirty="0">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63E4B72E-58DF-6D13-4A8A-EFBC12189490}"/>
              </a:ext>
            </a:extLst>
          </p:cNvPr>
          <p:cNvSpPr/>
          <p:nvPr/>
        </p:nvSpPr>
        <p:spPr>
          <a:xfrm>
            <a:off x="7882631" y="5125963"/>
            <a:ext cx="2643937" cy="862582"/>
          </a:xfrm>
          <a:prstGeom prst="roundRect">
            <a:avLst>
              <a:gd name="adj" fmla="val 50000"/>
            </a:avLst>
          </a:prstGeom>
          <a:solidFill>
            <a:srgbClr val="FF5577"/>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90000" rIns="90000" bIns="9000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2400" dirty="0">
                <a:latin typeface="メイリオ" panose="020B0604030504040204" pitchFamily="50" charset="-128"/>
                <a:ea typeface="メイリオ" panose="020B0604030504040204" pitchFamily="50" charset="-128"/>
              </a:rPr>
              <a:t>朝倉</a:t>
            </a:r>
            <a:endParaRPr lang="en-US" altLang="ja-JP" sz="2400" dirty="0">
              <a:latin typeface="メイリオ" panose="020B0604030504040204" pitchFamily="50" charset="-128"/>
              <a:ea typeface="メイリオ" panose="020B0604030504040204" pitchFamily="50" charset="-128"/>
            </a:endParaRPr>
          </a:p>
        </p:txBody>
      </p:sp>
      <p:sp>
        <p:nvSpPr>
          <p:cNvPr id="9" name="テキスト ボックス 16">
            <a:extLst>
              <a:ext uri="{FF2B5EF4-FFF2-40B4-BE49-F238E27FC236}">
                <a16:creationId xmlns:a16="http://schemas.microsoft.com/office/drawing/2014/main" id="{003CA4DD-87B1-118D-893F-71477DD2BBF7}"/>
              </a:ext>
            </a:extLst>
          </p:cNvPr>
          <p:cNvSpPr txBox="1"/>
          <p:nvPr/>
        </p:nvSpPr>
        <p:spPr>
          <a:xfrm>
            <a:off x="8932838" y="2352335"/>
            <a:ext cx="2650524" cy="120032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solidFill>
                  <a:srgbClr val="404044"/>
                </a:solidFill>
                <a:latin typeface="メイリオ" panose="020B0604030504040204" pitchFamily="50" charset="-128"/>
                <a:ea typeface="メイリオ" panose="020B0604030504040204" pitchFamily="50" charset="-128"/>
              </a:rPr>
              <a:t>②先行事例の学術評価</a:t>
            </a:r>
            <a:endParaRPr lang="en-US" altLang="ja-JP" dirty="0">
              <a:solidFill>
                <a:srgbClr val="404044"/>
              </a:solidFill>
              <a:latin typeface="メイリオ" panose="020B0604030504040204" pitchFamily="50" charset="-128"/>
              <a:ea typeface="メイリオ" panose="020B0604030504040204" pitchFamily="50" charset="-128"/>
            </a:endParaRPr>
          </a:p>
          <a:p>
            <a:r>
              <a:rPr lang="ja-JP" altLang="en-US" dirty="0">
                <a:solidFill>
                  <a:srgbClr val="404044"/>
                </a:solidFill>
                <a:latin typeface="メイリオ" panose="020B0604030504040204" pitchFamily="50" charset="-128"/>
                <a:ea typeface="メイリオ" panose="020B0604030504040204" pitchFamily="50" charset="-128"/>
              </a:rPr>
              <a:t>③生徒が探究によって</a:t>
            </a:r>
            <a:endParaRPr lang="en-US" altLang="ja-JP" dirty="0">
              <a:solidFill>
                <a:srgbClr val="404044"/>
              </a:solidFill>
              <a:latin typeface="メイリオ" panose="020B0604030504040204" pitchFamily="50" charset="-128"/>
              <a:ea typeface="メイリオ" panose="020B0604030504040204" pitchFamily="50" charset="-128"/>
            </a:endParaRPr>
          </a:p>
          <a:p>
            <a:r>
              <a:rPr lang="ja-JP" altLang="en-US" dirty="0">
                <a:solidFill>
                  <a:srgbClr val="404044"/>
                </a:solidFill>
                <a:latin typeface="メイリオ" panose="020B0604030504040204" pitchFamily="50" charset="-128"/>
                <a:ea typeface="メイリオ" panose="020B0604030504040204" pitchFamily="50" charset="-128"/>
              </a:rPr>
              <a:t>獲得した学力の客観的評価</a:t>
            </a:r>
          </a:p>
        </p:txBody>
      </p:sp>
      <p:sp>
        <p:nvSpPr>
          <p:cNvPr id="10" name="テキスト ボックス 17">
            <a:extLst>
              <a:ext uri="{FF2B5EF4-FFF2-40B4-BE49-F238E27FC236}">
                <a16:creationId xmlns:a16="http://schemas.microsoft.com/office/drawing/2014/main" id="{50DE786A-CDAF-A0B0-81B0-1A46B8F6C569}"/>
              </a:ext>
            </a:extLst>
          </p:cNvPr>
          <p:cNvSpPr txBox="1"/>
          <p:nvPr/>
        </p:nvSpPr>
        <p:spPr>
          <a:xfrm>
            <a:off x="4586164" y="3957877"/>
            <a:ext cx="2723823"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srgbClr val="404044"/>
                </a:solidFill>
                <a:latin typeface="メイリオ" panose="020B0604030504040204" pitchFamily="50" charset="-128"/>
                <a:ea typeface="メイリオ" panose="020B0604030504040204" pitchFamily="50" charset="-128"/>
              </a:rPr>
              <a:t>①探究が広がり定着する</a:t>
            </a:r>
            <a:endParaRPr lang="en-US" altLang="ja-JP" dirty="0">
              <a:solidFill>
                <a:srgbClr val="404044"/>
              </a:solidFill>
              <a:latin typeface="メイリオ" panose="020B0604030504040204" pitchFamily="50" charset="-128"/>
              <a:ea typeface="メイリオ" panose="020B0604030504040204" pitchFamily="50" charset="-128"/>
            </a:endParaRPr>
          </a:p>
          <a:p>
            <a:pPr algn="ctr"/>
            <a:r>
              <a:rPr lang="ja-JP" altLang="en-US" dirty="0">
                <a:solidFill>
                  <a:srgbClr val="404044"/>
                </a:solidFill>
                <a:latin typeface="メイリオ" panose="020B0604030504040204" pitchFamily="50" charset="-128"/>
                <a:ea typeface="メイリオ" panose="020B0604030504040204" pitchFamily="50" charset="-128"/>
              </a:rPr>
              <a:t>プロセスの調査・研究</a:t>
            </a:r>
            <a:endParaRPr lang="en-US" altLang="ja-JP" dirty="0">
              <a:solidFill>
                <a:srgbClr val="404044"/>
              </a:solidFill>
              <a:latin typeface="メイリオ" panose="020B0604030504040204" pitchFamily="50" charset="-128"/>
              <a:ea typeface="メイリオ" panose="020B0604030504040204" pitchFamily="50" charset="-128"/>
            </a:endParaRPr>
          </a:p>
        </p:txBody>
      </p:sp>
      <p:cxnSp>
        <p:nvCxnSpPr>
          <p:cNvPr id="11" name="直線矢印コネクタ 10">
            <a:extLst>
              <a:ext uri="{FF2B5EF4-FFF2-40B4-BE49-F238E27FC236}">
                <a16:creationId xmlns:a16="http://schemas.microsoft.com/office/drawing/2014/main" id="{4AD143F6-2925-1D8D-3CFA-CEE3FD6A61C8}"/>
              </a:ext>
            </a:extLst>
          </p:cNvPr>
          <p:cNvCxnSpPr>
            <a:cxnSpLocks/>
          </p:cNvCxnSpPr>
          <p:nvPr/>
        </p:nvCxnSpPr>
        <p:spPr>
          <a:xfrm flipH="1" flipV="1">
            <a:off x="7732832" y="4604208"/>
            <a:ext cx="1084589" cy="460571"/>
          </a:xfrm>
          <a:prstGeom prst="straightConnector1">
            <a:avLst/>
          </a:prstGeom>
          <a:ln w="63500">
            <a:solidFill>
              <a:srgbClr val="FF6E8B"/>
            </a:solidFill>
            <a:tailEnd type="triangle"/>
          </a:ln>
        </p:spPr>
        <p:style>
          <a:lnRef idx="2">
            <a:schemeClr val="accent1"/>
          </a:lnRef>
          <a:fillRef idx="0">
            <a:schemeClr val="accent1"/>
          </a:fillRef>
          <a:effectRef idx="1">
            <a:schemeClr val="accent1"/>
          </a:effectRef>
          <a:fontRef idx="minor">
            <a:schemeClr val="tx1"/>
          </a:fontRef>
        </p:style>
      </p:cxnSp>
      <p:sp>
        <p:nvSpPr>
          <p:cNvPr id="12" name="テキスト ボックス 22">
            <a:extLst>
              <a:ext uri="{FF2B5EF4-FFF2-40B4-BE49-F238E27FC236}">
                <a16:creationId xmlns:a16="http://schemas.microsoft.com/office/drawing/2014/main" id="{6BCBF1F3-0A07-4CF0-C4CC-CFB9CF2AAAD1}"/>
              </a:ext>
            </a:extLst>
          </p:cNvPr>
          <p:cNvSpPr txBox="1"/>
          <p:nvPr/>
        </p:nvSpPr>
        <p:spPr>
          <a:xfrm>
            <a:off x="8138633" y="4535385"/>
            <a:ext cx="902811" cy="30777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a:solidFill>
                  <a:srgbClr val="404044"/>
                </a:solidFill>
                <a:latin typeface="メイリオ" panose="020B0604030504040204" pitchFamily="50" charset="-128"/>
                <a:ea typeface="メイリオ" panose="020B0604030504040204" pitchFamily="50" charset="-128"/>
              </a:rPr>
              <a:t>介入研究</a:t>
            </a:r>
            <a:endParaRPr lang="en-US" altLang="ja-JP" sz="1400" dirty="0">
              <a:solidFill>
                <a:srgbClr val="404044"/>
              </a:solidFill>
              <a:latin typeface="メイリオ" panose="020B0604030504040204" pitchFamily="50" charset="-128"/>
              <a:ea typeface="メイリオ" panose="020B0604030504040204" pitchFamily="50" charset="-128"/>
            </a:endParaRPr>
          </a:p>
        </p:txBody>
      </p:sp>
      <p:sp>
        <p:nvSpPr>
          <p:cNvPr id="13" name="テキスト ボックス 7">
            <a:extLst>
              <a:ext uri="{FF2B5EF4-FFF2-40B4-BE49-F238E27FC236}">
                <a16:creationId xmlns:a16="http://schemas.microsoft.com/office/drawing/2014/main" id="{25B0E052-928E-7EBC-A1C5-2270477C4E1C}"/>
              </a:ext>
            </a:extLst>
          </p:cNvPr>
          <p:cNvSpPr txBox="1"/>
          <p:nvPr/>
        </p:nvSpPr>
        <p:spPr>
          <a:xfrm>
            <a:off x="914944" y="2460305"/>
            <a:ext cx="2031325"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srgbClr val="404044"/>
                </a:solidFill>
                <a:latin typeface="メイリオ" panose="020B0604030504040204" pitchFamily="50" charset="-128"/>
                <a:ea typeface="メイリオ" panose="020B0604030504040204" pitchFamily="50" charset="-128"/>
              </a:rPr>
              <a:t>国語・英語の授業</a:t>
            </a:r>
            <a:endParaRPr lang="en-US" altLang="ja-JP" dirty="0">
              <a:solidFill>
                <a:srgbClr val="404044"/>
              </a:solidFill>
              <a:latin typeface="メイリオ" panose="020B0604030504040204" pitchFamily="50" charset="-128"/>
              <a:ea typeface="メイリオ" panose="020B0604030504040204" pitchFamily="50" charset="-128"/>
            </a:endParaRPr>
          </a:p>
        </p:txBody>
      </p:sp>
      <p:cxnSp>
        <p:nvCxnSpPr>
          <p:cNvPr id="14" name="直線矢印コネクタ 13">
            <a:extLst>
              <a:ext uri="{FF2B5EF4-FFF2-40B4-BE49-F238E27FC236}">
                <a16:creationId xmlns:a16="http://schemas.microsoft.com/office/drawing/2014/main" id="{005718FF-06B0-249A-0511-730BA40F88AD}"/>
              </a:ext>
            </a:extLst>
          </p:cNvPr>
          <p:cNvCxnSpPr>
            <a:cxnSpLocks/>
          </p:cNvCxnSpPr>
          <p:nvPr/>
        </p:nvCxnSpPr>
        <p:spPr>
          <a:xfrm>
            <a:off x="2866973" y="2727630"/>
            <a:ext cx="1403887" cy="630082"/>
          </a:xfrm>
          <a:prstGeom prst="straightConnector1">
            <a:avLst/>
          </a:prstGeom>
          <a:ln w="63500">
            <a:solidFill>
              <a:srgbClr val="FFB7C5"/>
            </a:solidFill>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a:extLst>
              <a:ext uri="{FF2B5EF4-FFF2-40B4-BE49-F238E27FC236}">
                <a16:creationId xmlns:a16="http://schemas.microsoft.com/office/drawing/2014/main" id="{770A30D2-9B47-3B26-439A-69CE37528769}"/>
              </a:ext>
            </a:extLst>
          </p:cNvPr>
          <p:cNvSpPr txBox="1"/>
          <p:nvPr/>
        </p:nvSpPr>
        <p:spPr>
          <a:xfrm>
            <a:off x="4816997" y="2797807"/>
            <a:ext cx="2262158"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srgbClr val="FF0000"/>
                </a:solidFill>
                <a:latin typeface="メイリオ" panose="020B0604030504040204" pitchFamily="50" charset="-128"/>
                <a:ea typeface="メイリオ" panose="020B0604030504040204" pitchFamily="50" charset="-128"/>
              </a:rPr>
              <a:t>リフレクションの場</a:t>
            </a:r>
            <a:br>
              <a:rPr lang="en-US" altLang="ja-JP" dirty="0">
                <a:solidFill>
                  <a:srgbClr val="FF0000"/>
                </a:solidFill>
                <a:latin typeface="メイリオ" panose="020B0604030504040204" pitchFamily="50" charset="-128"/>
                <a:ea typeface="メイリオ" panose="020B0604030504040204" pitchFamily="50" charset="-128"/>
              </a:rPr>
            </a:br>
            <a:r>
              <a:rPr lang="ja-JP" altLang="en-US" dirty="0">
                <a:solidFill>
                  <a:srgbClr val="FF0000"/>
                </a:solidFill>
                <a:latin typeface="メイリオ" panose="020B0604030504040204" pitchFamily="50" charset="-128"/>
                <a:ea typeface="メイリオ" panose="020B0604030504040204" pitchFamily="50" charset="-128"/>
              </a:rPr>
              <a:t>＝</a:t>
            </a:r>
            <a:r>
              <a:rPr lang="en-US" altLang="ja-JP" dirty="0">
                <a:solidFill>
                  <a:srgbClr val="FF0000"/>
                </a:solidFill>
                <a:latin typeface="メイリオ" panose="020B0604030504040204" pitchFamily="50" charset="-128"/>
                <a:ea typeface="メイリオ" panose="020B0604030504040204" pitchFamily="50" charset="-128"/>
              </a:rPr>
              <a:t>CL</a:t>
            </a:r>
          </a:p>
        </p:txBody>
      </p:sp>
      <p:cxnSp>
        <p:nvCxnSpPr>
          <p:cNvPr id="16" name="直線矢印コネクタ 15">
            <a:extLst>
              <a:ext uri="{FF2B5EF4-FFF2-40B4-BE49-F238E27FC236}">
                <a16:creationId xmlns:a16="http://schemas.microsoft.com/office/drawing/2014/main" id="{38AB4D1B-C928-8C26-2BFF-A81D26DD0E3D}"/>
              </a:ext>
            </a:extLst>
          </p:cNvPr>
          <p:cNvCxnSpPr>
            <a:cxnSpLocks/>
          </p:cNvCxnSpPr>
          <p:nvPr/>
        </p:nvCxnSpPr>
        <p:spPr>
          <a:xfrm flipV="1">
            <a:off x="3090332" y="3957877"/>
            <a:ext cx="1072985" cy="1168086"/>
          </a:xfrm>
          <a:prstGeom prst="straightConnector1">
            <a:avLst/>
          </a:prstGeom>
          <a:ln w="63500">
            <a:solidFill>
              <a:srgbClr val="FFB7C5"/>
            </a:solidFill>
            <a:tailEnd type="triangle"/>
          </a:ln>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002DCBE9-493C-19D4-F2DF-3657D7923410}"/>
              </a:ext>
            </a:extLst>
          </p:cNvPr>
          <p:cNvCxnSpPr>
            <a:cxnSpLocks/>
          </p:cNvCxnSpPr>
          <p:nvPr/>
        </p:nvCxnSpPr>
        <p:spPr>
          <a:xfrm flipH="1">
            <a:off x="7629597" y="2775480"/>
            <a:ext cx="1187824" cy="777184"/>
          </a:xfrm>
          <a:prstGeom prst="straightConnector1">
            <a:avLst/>
          </a:prstGeom>
          <a:ln w="63500">
            <a:solidFill>
              <a:srgbClr val="FFB7C5"/>
            </a:solidFill>
            <a:tailEnd type="triangle"/>
          </a:ln>
        </p:spPr>
        <p:style>
          <a:lnRef idx="2">
            <a:schemeClr val="accent1"/>
          </a:lnRef>
          <a:fillRef idx="0">
            <a:schemeClr val="accent1"/>
          </a:fillRef>
          <a:effectRef idx="1">
            <a:schemeClr val="accent1"/>
          </a:effectRef>
          <a:fontRef idx="minor">
            <a:schemeClr val="tx1"/>
          </a:fontRef>
        </p:style>
      </p:cxnSp>
      <p:sp>
        <p:nvSpPr>
          <p:cNvPr id="18" name="テキスト ボックス 40">
            <a:extLst>
              <a:ext uri="{FF2B5EF4-FFF2-40B4-BE49-F238E27FC236}">
                <a16:creationId xmlns:a16="http://schemas.microsoft.com/office/drawing/2014/main" id="{FDA3CD33-1CC8-12B8-6EFA-74A4B36AAC1E}"/>
              </a:ext>
            </a:extLst>
          </p:cNvPr>
          <p:cNvSpPr txBox="1"/>
          <p:nvPr/>
        </p:nvSpPr>
        <p:spPr>
          <a:xfrm>
            <a:off x="7183587" y="2660946"/>
            <a:ext cx="1441420" cy="30777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a:solidFill>
                  <a:srgbClr val="404044"/>
                </a:solidFill>
                <a:latin typeface="メイリオ" panose="020B0604030504040204" pitchFamily="50" charset="-128"/>
                <a:ea typeface="メイリオ" panose="020B0604030504040204" pitchFamily="50" charset="-128"/>
              </a:rPr>
              <a:t>これまでの知見</a:t>
            </a:r>
            <a:endParaRPr lang="en-US" altLang="ja-JP" sz="1400" dirty="0">
              <a:solidFill>
                <a:srgbClr val="404044"/>
              </a:solidFill>
              <a:latin typeface="メイリオ" panose="020B0604030504040204" pitchFamily="50" charset="-128"/>
              <a:ea typeface="メイリオ" panose="020B0604030504040204" pitchFamily="50" charset="-128"/>
            </a:endParaRPr>
          </a:p>
        </p:txBody>
      </p:sp>
      <p:sp>
        <p:nvSpPr>
          <p:cNvPr id="19" name="テキスト ボックス 41">
            <a:extLst>
              <a:ext uri="{FF2B5EF4-FFF2-40B4-BE49-F238E27FC236}">
                <a16:creationId xmlns:a16="http://schemas.microsoft.com/office/drawing/2014/main" id="{911756E6-4B8D-2F04-6431-9CA780BFB56F}"/>
              </a:ext>
            </a:extLst>
          </p:cNvPr>
          <p:cNvSpPr txBox="1"/>
          <p:nvPr/>
        </p:nvSpPr>
        <p:spPr>
          <a:xfrm>
            <a:off x="3525168" y="2394249"/>
            <a:ext cx="902811" cy="738664"/>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a:solidFill>
                  <a:srgbClr val="404044"/>
                </a:solidFill>
                <a:latin typeface="メイリオ" panose="020B0604030504040204" pitchFamily="50" charset="-128"/>
                <a:ea typeface="メイリオ" panose="020B0604030504040204" pitchFamily="50" charset="-128"/>
              </a:rPr>
              <a:t>実践結果</a:t>
            </a:r>
            <a:endParaRPr lang="en-US" altLang="ja-JP" sz="1400" dirty="0">
              <a:solidFill>
                <a:srgbClr val="404044"/>
              </a:solidFill>
              <a:latin typeface="メイリオ" panose="020B0604030504040204" pitchFamily="50" charset="-128"/>
              <a:ea typeface="メイリオ" panose="020B0604030504040204" pitchFamily="50" charset="-128"/>
            </a:endParaRPr>
          </a:p>
          <a:p>
            <a:pPr algn="ctr"/>
            <a:r>
              <a:rPr lang="ja-JP" altLang="en-US" sz="1400" dirty="0">
                <a:solidFill>
                  <a:srgbClr val="404044"/>
                </a:solidFill>
                <a:latin typeface="メイリオ" panose="020B0604030504040204" pitchFamily="50" charset="-128"/>
                <a:ea typeface="メイリオ" panose="020B0604030504040204" pitchFamily="50" charset="-128"/>
              </a:rPr>
              <a:t>悩み</a:t>
            </a:r>
            <a:endParaRPr lang="en-US" altLang="ja-JP" sz="1400" dirty="0">
              <a:solidFill>
                <a:srgbClr val="404044"/>
              </a:solidFill>
              <a:latin typeface="メイリオ" panose="020B0604030504040204" pitchFamily="50" charset="-128"/>
              <a:ea typeface="メイリオ" panose="020B0604030504040204" pitchFamily="50" charset="-128"/>
            </a:endParaRPr>
          </a:p>
          <a:p>
            <a:pPr algn="ctr"/>
            <a:r>
              <a:rPr lang="ja-JP" altLang="en-US" sz="1400" dirty="0">
                <a:solidFill>
                  <a:srgbClr val="404044"/>
                </a:solidFill>
                <a:latin typeface="メイリオ" panose="020B0604030504040204" pitchFamily="50" charset="-128"/>
                <a:ea typeface="メイリオ" panose="020B0604030504040204" pitchFamily="50" charset="-128"/>
              </a:rPr>
              <a:t>課題</a:t>
            </a:r>
            <a:endParaRPr lang="en-US" altLang="ja-JP" sz="1400" dirty="0">
              <a:solidFill>
                <a:srgbClr val="404044"/>
              </a:solidFill>
              <a:latin typeface="メイリオ" panose="020B0604030504040204" pitchFamily="50" charset="-128"/>
              <a:ea typeface="メイリオ" panose="020B0604030504040204" pitchFamily="50" charset="-128"/>
            </a:endParaRPr>
          </a:p>
        </p:txBody>
      </p:sp>
      <p:sp>
        <p:nvSpPr>
          <p:cNvPr id="20" name="テキスト ボックス 42">
            <a:extLst>
              <a:ext uri="{FF2B5EF4-FFF2-40B4-BE49-F238E27FC236}">
                <a16:creationId xmlns:a16="http://schemas.microsoft.com/office/drawing/2014/main" id="{98C96643-9E5C-24E8-F78C-CDE024558772}"/>
              </a:ext>
            </a:extLst>
          </p:cNvPr>
          <p:cNvSpPr txBox="1"/>
          <p:nvPr/>
        </p:nvSpPr>
        <p:spPr>
          <a:xfrm>
            <a:off x="3427349" y="4754865"/>
            <a:ext cx="902811" cy="738664"/>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a:solidFill>
                  <a:srgbClr val="404044"/>
                </a:solidFill>
                <a:latin typeface="メイリオ" panose="020B0604030504040204" pitchFamily="50" charset="-128"/>
                <a:ea typeface="メイリオ" panose="020B0604030504040204" pitchFamily="50" charset="-128"/>
              </a:rPr>
              <a:t>実践結果</a:t>
            </a:r>
            <a:endParaRPr lang="en-US" altLang="ja-JP" sz="1400" dirty="0">
              <a:solidFill>
                <a:srgbClr val="404044"/>
              </a:solidFill>
              <a:latin typeface="メイリオ" panose="020B0604030504040204" pitchFamily="50" charset="-128"/>
              <a:ea typeface="メイリオ" panose="020B0604030504040204" pitchFamily="50" charset="-128"/>
            </a:endParaRPr>
          </a:p>
          <a:p>
            <a:pPr algn="ctr"/>
            <a:r>
              <a:rPr lang="ja-JP" altLang="en-US" sz="1400" dirty="0">
                <a:solidFill>
                  <a:srgbClr val="404044"/>
                </a:solidFill>
                <a:latin typeface="メイリオ" panose="020B0604030504040204" pitchFamily="50" charset="-128"/>
                <a:ea typeface="メイリオ" panose="020B0604030504040204" pitchFamily="50" charset="-128"/>
              </a:rPr>
              <a:t>悩み</a:t>
            </a:r>
            <a:endParaRPr lang="en-US" altLang="ja-JP" sz="1400" dirty="0">
              <a:solidFill>
                <a:srgbClr val="404044"/>
              </a:solidFill>
              <a:latin typeface="メイリオ" panose="020B0604030504040204" pitchFamily="50" charset="-128"/>
              <a:ea typeface="メイリオ" panose="020B0604030504040204" pitchFamily="50" charset="-128"/>
            </a:endParaRPr>
          </a:p>
          <a:p>
            <a:pPr algn="ctr"/>
            <a:r>
              <a:rPr lang="ja-JP" altLang="en-US" sz="1400" dirty="0">
                <a:solidFill>
                  <a:srgbClr val="404044"/>
                </a:solidFill>
                <a:latin typeface="メイリオ" panose="020B0604030504040204" pitchFamily="50" charset="-128"/>
                <a:ea typeface="メイリオ" panose="020B0604030504040204" pitchFamily="50" charset="-128"/>
              </a:rPr>
              <a:t>課題</a:t>
            </a:r>
            <a:endParaRPr lang="en-US" altLang="ja-JP" sz="1400" dirty="0">
              <a:solidFill>
                <a:srgbClr val="404044"/>
              </a:solidFill>
              <a:latin typeface="メイリオ" panose="020B0604030504040204" pitchFamily="50" charset="-128"/>
              <a:ea typeface="メイリオ" panose="020B0604030504040204" pitchFamily="50" charset="-128"/>
            </a:endParaRPr>
          </a:p>
        </p:txBody>
      </p:sp>
      <p:cxnSp>
        <p:nvCxnSpPr>
          <p:cNvPr id="21" name="コネクタ: カギ線 20">
            <a:extLst>
              <a:ext uri="{FF2B5EF4-FFF2-40B4-BE49-F238E27FC236}">
                <a16:creationId xmlns:a16="http://schemas.microsoft.com/office/drawing/2014/main" id="{839397DC-0A54-706B-BE4C-524F29768988}"/>
              </a:ext>
            </a:extLst>
          </p:cNvPr>
          <p:cNvCxnSpPr>
            <a:stCxn id="6" idx="3"/>
            <a:endCxn id="8" idx="3"/>
          </p:cNvCxnSpPr>
          <p:nvPr/>
        </p:nvCxnSpPr>
        <p:spPr>
          <a:xfrm flipH="1">
            <a:off x="10526568" y="1618796"/>
            <a:ext cx="790174" cy="3938458"/>
          </a:xfrm>
          <a:prstGeom prst="bentConnector3">
            <a:avLst>
              <a:gd name="adj1" fmla="val -28930"/>
            </a:avLst>
          </a:prstGeom>
          <a:ln w="63500">
            <a:solidFill>
              <a:srgbClr val="FF6E8B"/>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2" name="テキスト ボックス 46">
            <a:extLst>
              <a:ext uri="{FF2B5EF4-FFF2-40B4-BE49-F238E27FC236}">
                <a16:creationId xmlns:a16="http://schemas.microsoft.com/office/drawing/2014/main" id="{E530E845-A74E-2BA7-4995-F5014771C1B9}"/>
              </a:ext>
            </a:extLst>
          </p:cNvPr>
          <p:cNvSpPr txBox="1"/>
          <p:nvPr/>
        </p:nvSpPr>
        <p:spPr>
          <a:xfrm>
            <a:off x="10218083" y="4163898"/>
            <a:ext cx="1261884" cy="523220"/>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a:solidFill>
                  <a:srgbClr val="404044"/>
                </a:solidFill>
                <a:latin typeface="メイリオ" panose="020B0604030504040204" pitchFamily="50" charset="-128"/>
                <a:ea typeface="メイリオ" panose="020B0604030504040204" pitchFamily="50" charset="-128"/>
              </a:rPr>
              <a:t>インタビュー</a:t>
            </a:r>
            <a:endParaRPr lang="en-US" altLang="ja-JP" sz="1400" dirty="0">
              <a:solidFill>
                <a:srgbClr val="404044"/>
              </a:solidFill>
              <a:latin typeface="メイリオ" panose="020B0604030504040204" pitchFamily="50" charset="-128"/>
              <a:ea typeface="メイリオ" panose="020B0604030504040204" pitchFamily="50" charset="-128"/>
            </a:endParaRPr>
          </a:p>
          <a:p>
            <a:pPr algn="ctr"/>
            <a:r>
              <a:rPr lang="ja-JP" altLang="en-US" sz="1400" dirty="0">
                <a:solidFill>
                  <a:srgbClr val="404044"/>
                </a:solidFill>
                <a:latin typeface="メイリオ" panose="020B0604030504040204" pitchFamily="50" charset="-128"/>
                <a:ea typeface="メイリオ" panose="020B0604030504040204" pitchFamily="50" charset="-128"/>
              </a:rPr>
              <a:t>対話</a:t>
            </a:r>
            <a:endParaRPr lang="en-US" altLang="ja-JP" sz="1400" dirty="0">
              <a:solidFill>
                <a:srgbClr val="404044"/>
              </a:solidFill>
              <a:latin typeface="メイリオ" panose="020B0604030504040204" pitchFamily="50" charset="-128"/>
              <a:ea typeface="メイリオ" panose="020B0604030504040204" pitchFamily="50" charset="-128"/>
            </a:endParaRPr>
          </a:p>
        </p:txBody>
      </p:sp>
      <p:sp>
        <p:nvSpPr>
          <p:cNvPr id="23" name="テキスト ボックス 8">
            <a:extLst>
              <a:ext uri="{FF2B5EF4-FFF2-40B4-BE49-F238E27FC236}">
                <a16:creationId xmlns:a16="http://schemas.microsoft.com/office/drawing/2014/main" id="{83D3F47F-7F25-8066-34FF-84F6FA0361F2}"/>
              </a:ext>
            </a:extLst>
          </p:cNvPr>
          <p:cNvSpPr txBox="1"/>
          <p:nvPr/>
        </p:nvSpPr>
        <p:spPr>
          <a:xfrm>
            <a:off x="799528" y="4970309"/>
            <a:ext cx="2262158" cy="369332"/>
          </a:xfrm>
          <a:prstGeom prst="rect">
            <a:avLst/>
          </a:prstGeom>
          <a:solidFill>
            <a:schemeClr val="bg1"/>
          </a:solid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srgbClr val="404044"/>
                </a:solidFill>
                <a:latin typeface="メイリオ" panose="020B0604030504040204" pitchFamily="50" charset="-128"/>
                <a:ea typeface="メイリオ" panose="020B0604030504040204" pitchFamily="50" charset="-128"/>
              </a:rPr>
              <a:t>総合的な探究の授業</a:t>
            </a:r>
            <a:endParaRPr lang="en-US" altLang="ja-JP" dirty="0">
              <a:solidFill>
                <a:srgbClr val="404044"/>
              </a:solidFill>
              <a:latin typeface="メイリオ" panose="020B0604030504040204" pitchFamily="50" charset="-128"/>
              <a:ea typeface="メイリオ" panose="020B0604030504040204" pitchFamily="50" charset="-128"/>
            </a:endParaRPr>
          </a:p>
        </p:txBody>
      </p:sp>
      <p:sp>
        <p:nvSpPr>
          <p:cNvPr id="24" name="テキスト ボックス 51">
            <a:extLst>
              <a:ext uri="{FF2B5EF4-FFF2-40B4-BE49-F238E27FC236}">
                <a16:creationId xmlns:a16="http://schemas.microsoft.com/office/drawing/2014/main" id="{8FC2A543-F1D6-F185-2A56-DB4F7BFC7AC0}"/>
              </a:ext>
            </a:extLst>
          </p:cNvPr>
          <p:cNvSpPr txBox="1"/>
          <p:nvPr/>
        </p:nvSpPr>
        <p:spPr>
          <a:xfrm>
            <a:off x="7040048" y="5888813"/>
            <a:ext cx="1082348" cy="30777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a:solidFill>
                  <a:srgbClr val="404044"/>
                </a:solidFill>
                <a:latin typeface="メイリオ" panose="020B0604030504040204" pitchFamily="50" charset="-128"/>
                <a:ea typeface="メイリオ" panose="020B0604030504040204" pitchFamily="50" charset="-128"/>
              </a:rPr>
              <a:t>データ収集</a:t>
            </a:r>
            <a:endParaRPr lang="en-US" altLang="ja-JP" sz="1400" dirty="0">
              <a:solidFill>
                <a:srgbClr val="404044"/>
              </a:solidFill>
              <a:latin typeface="メイリオ" panose="020B0604030504040204" pitchFamily="50" charset="-128"/>
              <a:ea typeface="メイリオ" panose="020B0604030504040204" pitchFamily="50" charset="-128"/>
            </a:endParaRPr>
          </a:p>
        </p:txBody>
      </p:sp>
      <p:sp>
        <p:nvSpPr>
          <p:cNvPr id="25" name="テキスト ボックス 51">
            <a:extLst>
              <a:ext uri="{FF2B5EF4-FFF2-40B4-BE49-F238E27FC236}">
                <a16:creationId xmlns:a16="http://schemas.microsoft.com/office/drawing/2014/main" id="{B8750BCD-BC9B-35DD-699E-D3F9B5212D54}"/>
              </a:ext>
            </a:extLst>
          </p:cNvPr>
          <p:cNvSpPr txBox="1"/>
          <p:nvPr/>
        </p:nvSpPr>
        <p:spPr>
          <a:xfrm>
            <a:off x="8964016" y="6290793"/>
            <a:ext cx="2691763" cy="30777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solidFill>
                  <a:srgbClr val="404044"/>
                </a:solidFill>
                <a:latin typeface="メイリオ" panose="020B0604030504040204" pitchFamily="50" charset="-128"/>
                <a:ea typeface="メイリオ" panose="020B0604030504040204" pitchFamily="50" charset="-128"/>
              </a:rPr>
              <a:t>N</a:t>
            </a:r>
            <a:r>
              <a:rPr lang="ja-JP" altLang="en-US" sz="1400" dirty="0">
                <a:solidFill>
                  <a:srgbClr val="404044"/>
                </a:solidFill>
                <a:latin typeface="メイリオ" panose="020B0604030504040204" pitchFamily="50" charset="-128"/>
                <a:ea typeface="メイリオ" panose="020B0604030504040204" pitchFamily="50" charset="-128"/>
              </a:rPr>
              <a:t>高校への</a:t>
            </a:r>
            <a:r>
              <a:rPr lang="en-US" altLang="ja-JP" sz="1400" dirty="0">
                <a:solidFill>
                  <a:srgbClr val="404044"/>
                </a:solidFill>
                <a:latin typeface="メイリオ" panose="020B0604030504040204" pitchFamily="50" charset="-128"/>
                <a:ea typeface="メイリオ" panose="020B0604030504040204" pitchFamily="50" charset="-128"/>
              </a:rPr>
              <a:t>CL</a:t>
            </a:r>
            <a:r>
              <a:rPr lang="ja-JP" altLang="en-US" sz="1400" dirty="0">
                <a:solidFill>
                  <a:srgbClr val="404044"/>
                </a:solidFill>
                <a:latin typeface="メイリオ" panose="020B0604030504040204" pitchFamily="50" charset="-128"/>
                <a:ea typeface="メイリオ" panose="020B0604030504040204" pitchFamily="50" charset="-128"/>
              </a:rPr>
              <a:t>提案資料より抜粋</a:t>
            </a:r>
            <a:endParaRPr lang="en-US" altLang="ja-JP" sz="1400" dirty="0">
              <a:solidFill>
                <a:srgbClr val="404044"/>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7121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2C5D6-A103-32EA-37C5-BA4918B9132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EFB01A5-B296-AF65-947F-C4A727892A1E}"/>
              </a:ext>
            </a:extLst>
          </p:cNvPr>
          <p:cNvSpPr>
            <a:spLocks noGrp="1"/>
          </p:cNvSpPr>
          <p:nvPr>
            <p:ph type="title"/>
          </p:nvPr>
        </p:nvSpPr>
        <p:spPr/>
        <p:txBody>
          <a:bodyPr/>
          <a:lstStyle/>
          <a:p>
            <a:r>
              <a:rPr lang="ja-JP" altLang="en-US" dirty="0"/>
              <a:t>実践の状況</a:t>
            </a:r>
            <a:endParaRPr kumimoji="1" lang="ja-JP" altLang="en-US" dirty="0"/>
          </a:p>
        </p:txBody>
      </p:sp>
      <p:sp>
        <p:nvSpPr>
          <p:cNvPr id="6" name="テキスト ボックス 5">
            <a:extLst>
              <a:ext uri="{FF2B5EF4-FFF2-40B4-BE49-F238E27FC236}">
                <a16:creationId xmlns:a16="http://schemas.microsoft.com/office/drawing/2014/main" id="{9C2228A9-FD5E-6EB8-4040-82CBD7A8181C}"/>
              </a:ext>
            </a:extLst>
          </p:cNvPr>
          <p:cNvSpPr txBox="1"/>
          <p:nvPr/>
        </p:nvSpPr>
        <p:spPr>
          <a:xfrm>
            <a:off x="838200" y="3340015"/>
            <a:ext cx="10515600" cy="2564805"/>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「ちょこっと研修」の一環として探究的カリキュラムの協働構築を目指していくという趣旨を説明</a:t>
            </a:r>
            <a:endParaRPr lang="en-US" altLang="ja-JP" sz="2400" dirty="0">
              <a:latin typeface="メイリオ" panose="020B0604030504040204" pitchFamily="50" charset="-128"/>
              <a:ea typeface="メイリオ" panose="020B0604030504040204" pitchFamily="50" charset="-128"/>
            </a:endParaRPr>
          </a:p>
          <a:p>
            <a:pPr marL="800100" lvl="1" indent="-342900">
              <a:spcAft>
                <a:spcPts val="1000"/>
              </a:spcAft>
              <a:buFont typeface="Wingdings" panose="05000000000000000000" pitchFamily="2" charset="2"/>
              <a:buChar char="ü"/>
            </a:pPr>
            <a:r>
              <a:rPr lang="en-US" altLang="ja-JP" sz="2400" dirty="0">
                <a:latin typeface="メイリオ" panose="020B0604030504040204" pitchFamily="50" charset="-128"/>
                <a:ea typeface="メイリオ" panose="020B0604030504040204" pitchFamily="50" charset="-128"/>
              </a:rPr>
              <a:t>CL</a:t>
            </a:r>
            <a:r>
              <a:rPr lang="ja-JP" altLang="en-US" sz="2400" dirty="0">
                <a:latin typeface="メイリオ" panose="020B0604030504040204" pitchFamily="50" charset="-128"/>
                <a:ea typeface="メイリオ" panose="020B0604030504040204" pitchFamily="50" charset="-128"/>
              </a:rPr>
              <a:t>は当初アナウンスされていた研修内容（探究カリキュラム作り）と異なるため、参加者の理解を求める</a:t>
            </a:r>
            <a:endParaRPr lang="en-US" altLang="ja-JP" sz="2400" dirty="0">
              <a:latin typeface="メイリオ" panose="020B0604030504040204" pitchFamily="50" charset="-128"/>
              <a:ea typeface="メイリオ" panose="020B0604030504040204" pitchFamily="50" charset="-128"/>
            </a:endParaRPr>
          </a:p>
          <a:p>
            <a:pPr marL="800100" lvl="1" indent="-342900">
              <a:spcAft>
                <a:spcPts val="1000"/>
              </a:spcAft>
              <a:buFont typeface="Wingdings" panose="05000000000000000000" pitchFamily="2" charset="2"/>
              <a:buChar char="ü"/>
            </a:pPr>
            <a:r>
              <a:rPr lang="ja-JP" altLang="en-US" sz="2400" dirty="0">
                <a:latin typeface="メイリオ" panose="020B0604030504040204" pitchFamily="50" charset="-128"/>
                <a:ea typeface="メイリオ" panose="020B0604030504040204" pitchFamily="50" charset="-128"/>
              </a:rPr>
              <a:t>校内研修企画者の意向（できれば全教師に参加してもらいたい）と</a:t>
            </a:r>
            <a:r>
              <a:rPr lang="en-US" altLang="ja-JP" sz="2400" dirty="0">
                <a:latin typeface="メイリオ" panose="020B0604030504040204" pitchFamily="50" charset="-128"/>
                <a:ea typeface="メイリオ" panose="020B0604030504040204" pitchFamily="50" charset="-128"/>
              </a:rPr>
              <a:t>CL</a:t>
            </a:r>
            <a:r>
              <a:rPr lang="ja-JP" altLang="en-US" sz="2400" dirty="0">
                <a:latin typeface="メイリオ" panose="020B0604030504040204" pitchFamily="50" charset="-128"/>
                <a:ea typeface="メイリオ" panose="020B0604030504040204" pitchFamily="50" charset="-128"/>
              </a:rPr>
              <a:t>として成り立たせたい研究者側の意向のミスマッチ</a:t>
            </a:r>
            <a:endParaRPr lang="en-US" altLang="ja-JP" sz="24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34E5919B-F29B-4D22-CF15-67824186760F}"/>
              </a:ext>
            </a:extLst>
          </p:cNvPr>
          <p:cNvSpPr txBox="1"/>
          <p:nvPr/>
        </p:nvSpPr>
        <p:spPr>
          <a:xfrm>
            <a:off x="838200" y="1365337"/>
            <a:ext cx="10515600" cy="1784417"/>
          </a:xfrm>
          <a:prstGeom prst="rect">
            <a:avLst/>
          </a:prstGeom>
          <a:noFill/>
          <a:ln w="38100">
            <a:solidFill>
              <a:srgbClr val="43489B"/>
            </a:solidFill>
          </a:ln>
        </p:spPr>
        <p:txBody>
          <a:bodyPr wrap="square" lIns="180000" tIns="180000" rIns="180000" bIns="180000" rtlCol="0">
            <a:spAutoFit/>
          </a:bodyPr>
          <a:lstStyle/>
          <a:p>
            <a:pPr>
              <a:spcAft>
                <a:spcPts val="1000"/>
              </a:spcAft>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第</a:t>
            </a:r>
            <a:r>
              <a:rPr lang="en-US" altLang="ja-JP" sz="2800" dirty="0">
                <a:latin typeface="メイリオ" panose="020B0604030504040204" pitchFamily="50" charset="-128"/>
                <a:ea typeface="メイリオ" panose="020B0604030504040204" pitchFamily="50" charset="-128"/>
              </a:rPr>
              <a:t>2</a:t>
            </a:r>
            <a:r>
              <a:rPr lang="ja-JP" altLang="en-US" sz="2800" dirty="0">
                <a:latin typeface="メイリオ" panose="020B0604030504040204" pitchFamily="50" charset="-128"/>
                <a:ea typeface="メイリオ" panose="020B0604030504040204" pitchFamily="50" charset="-128"/>
              </a:rPr>
              <a:t>の壁</a:t>
            </a:r>
            <a:r>
              <a:rPr lang="en-US" altLang="ja-JP" sz="2800" dirty="0">
                <a:latin typeface="メイリオ" panose="020B0604030504040204" pitchFamily="50" charset="-128"/>
                <a:ea typeface="メイリオ" panose="020B0604030504040204" pitchFamily="50" charset="-128"/>
              </a:rPr>
              <a:t>】</a:t>
            </a:r>
          </a:p>
          <a:p>
            <a:pPr>
              <a:spcAft>
                <a:spcPts val="1000"/>
              </a:spcAft>
            </a:pPr>
            <a:r>
              <a:rPr lang="ja-JP" altLang="en-US" sz="2800" dirty="0">
                <a:latin typeface="メイリオ" panose="020B0604030504040204" pitchFamily="50" charset="-128"/>
                <a:ea typeface="メイリオ" panose="020B0604030504040204" pitchFamily="50" charset="-128"/>
              </a:rPr>
              <a:t>多様な教師の集団とどのように研究体制を構築し、問いを生成するのか</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9214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9DAD9-DF14-6DBA-409B-A9D3081356C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C3499CC-F6A4-DA3E-BC7B-F17AB77EEE6D}"/>
              </a:ext>
            </a:extLst>
          </p:cNvPr>
          <p:cNvSpPr>
            <a:spLocks noGrp="1"/>
          </p:cNvSpPr>
          <p:nvPr>
            <p:ph type="title"/>
          </p:nvPr>
        </p:nvSpPr>
        <p:spPr/>
        <p:txBody>
          <a:bodyPr/>
          <a:lstStyle/>
          <a:p>
            <a:pPr>
              <a:spcAft>
                <a:spcPts val="1000"/>
              </a:spcAft>
            </a:pPr>
            <a:r>
              <a:rPr lang="ja-JP" altLang="en-US" sz="2800" dirty="0">
                <a:solidFill>
                  <a:srgbClr val="151631"/>
                </a:solidFill>
                <a:latin typeface="メイリオ" panose="020B0604030504040204" pitchFamily="50" charset="-128"/>
                <a:ea typeface="メイリオ" panose="020B0604030504040204" pitchFamily="50" charset="-128"/>
              </a:rPr>
              <a:t>実践の状況</a:t>
            </a:r>
            <a:endParaRPr lang="en-US" altLang="ja-JP" sz="2800" dirty="0">
              <a:solidFill>
                <a:srgbClr val="15163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BFD20B26-8806-DFCD-DC94-3123B0C68B6F}"/>
              </a:ext>
            </a:extLst>
          </p:cNvPr>
          <p:cNvSpPr txBox="1"/>
          <p:nvPr/>
        </p:nvSpPr>
        <p:spPr>
          <a:xfrm>
            <a:off x="838200" y="1493134"/>
            <a:ext cx="10515600" cy="523220"/>
          </a:xfrm>
          <a:prstGeom prst="rect">
            <a:avLst/>
          </a:prstGeom>
          <a:noFill/>
        </p:spPr>
        <p:txBody>
          <a:bodyPr wrap="square" rtlCol="0">
            <a:spAutoFit/>
          </a:bodyPr>
          <a:lstStyle/>
          <a:p>
            <a:pPr marL="514350" indent="-514350">
              <a:spcAft>
                <a:spcPts val="1000"/>
              </a:spcAft>
              <a:buFont typeface="Arial" panose="020B0604020202020204" pitchFamily="34" charset="0"/>
              <a:buChar char="•"/>
            </a:pPr>
            <a:r>
              <a:rPr lang="en-US" altLang="ja-JP" sz="2800" dirty="0">
                <a:solidFill>
                  <a:srgbClr val="151631"/>
                </a:solidFill>
                <a:latin typeface="メイリオ" panose="020B0604030504040204" pitchFamily="50" charset="-128"/>
                <a:ea typeface="メイリオ" panose="020B0604030504040204" pitchFamily="50" charset="-128"/>
              </a:rPr>
              <a:t>7/16</a:t>
            </a:r>
            <a:r>
              <a:rPr lang="ja-JP" altLang="en-US" sz="2800" dirty="0">
                <a:solidFill>
                  <a:srgbClr val="151631"/>
                </a:solidFill>
                <a:latin typeface="メイリオ" panose="020B0604030504040204" pitchFamily="50" charset="-128"/>
                <a:ea typeface="メイリオ" panose="020B0604030504040204" pitchFamily="50" charset="-128"/>
              </a:rPr>
              <a:t>（水）</a:t>
            </a:r>
            <a:r>
              <a:rPr lang="en-US" altLang="ja-JP" sz="2800" dirty="0">
                <a:solidFill>
                  <a:srgbClr val="151631"/>
                </a:solidFill>
                <a:latin typeface="メイリオ" panose="020B0604030504040204" pitchFamily="50" charset="-128"/>
                <a:ea typeface="メイリオ" panose="020B0604030504040204" pitchFamily="50" charset="-128"/>
              </a:rPr>
              <a:t>13:30 – 14:00</a:t>
            </a:r>
          </a:p>
        </p:txBody>
      </p:sp>
      <p:graphicFrame>
        <p:nvGraphicFramePr>
          <p:cNvPr id="5" name="表 4">
            <a:extLst>
              <a:ext uri="{FF2B5EF4-FFF2-40B4-BE49-F238E27FC236}">
                <a16:creationId xmlns:a16="http://schemas.microsoft.com/office/drawing/2014/main" id="{ABDF5851-A125-730C-2DFD-308EDACF64E9}"/>
              </a:ext>
            </a:extLst>
          </p:cNvPr>
          <p:cNvGraphicFramePr>
            <a:graphicFrameLocks noGrp="1"/>
          </p:cNvGraphicFramePr>
          <p:nvPr>
            <p:extLst>
              <p:ext uri="{D42A27DB-BD31-4B8C-83A1-F6EECF244321}">
                <p14:modId xmlns:p14="http://schemas.microsoft.com/office/powerpoint/2010/main" val="3940474463"/>
              </p:ext>
            </p:extLst>
          </p:nvPr>
        </p:nvGraphicFramePr>
        <p:xfrm>
          <a:off x="838200" y="2237660"/>
          <a:ext cx="10515599" cy="2595880"/>
        </p:xfrm>
        <a:graphic>
          <a:graphicData uri="http://schemas.openxmlformats.org/drawingml/2006/table">
            <a:tbl>
              <a:tblPr firstRow="1" bandRow="1">
                <a:tableStyleId>{5C22544A-7EE6-4342-B048-85BDC9FD1C3A}</a:tableStyleId>
              </a:tblPr>
              <a:tblGrid>
                <a:gridCol w="1306822">
                  <a:extLst>
                    <a:ext uri="{9D8B030D-6E8A-4147-A177-3AD203B41FA5}">
                      <a16:colId xmlns:a16="http://schemas.microsoft.com/office/drawing/2014/main" val="960321009"/>
                    </a:ext>
                  </a:extLst>
                </a:gridCol>
                <a:gridCol w="1393266">
                  <a:extLst>
                    <a:ext uri="{9D8B030D-6E8A-4147-A177-3AD203B41FA5}">
                      <a16:colId xmlns:a16="http://schemas.microsoft.com/office/drawing/2014/main" val="2528284954"/>
                    </a:ext>
                  </a:extLst>
                </a:gridCol>
                <a:gridCol w="1393266">
                  <a:extLst>
                    <a:ext uri="{9D8B030D-6E8A-4147-A177-3AD203B41FA5}">
                      <a16:colId xmlns:a16="http://schemas.microsoft.com/office/drawing/2014/main" val="1243162305"/>
                    </a:ext>
                  </a:extLst>
                </a:gridCol>
                <a:gridCol w="6422245">
                  <a:extLst>
                    <a:ext uri="{9D8B030D-6E8A-4147-A177-3AD203B41FA5}">
                      <a16:colId xmlns:a16="http://schemas.microsoft.com/office/drawing/2014/main" val="1896108933"/>
                    </a:ext>
                  </a:extLst>
                </a:gridCol>
              </a:tblGrid>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名前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グループ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性別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solidFill>
                            <a:schemeClr val="tx1"/>
                          </a:solidFill>
                        </a:rPr>
                        <a:t>memo</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045146"/>
                  </a:ext>
                </a:extLst>
              </a:tr>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教師 </a:t>
                      </a:r>
                      <a:r>
                        <a:rPr kumimoji="1" lang="en-US" altLang="ja-JP" dirty="0">
                          <a:solidFill>
                            <a:schemeClr val="tx1"/>
                          </a:solidFill>
                          <a:latin typeface="BIZ UDゴシック" panose="020B0400000000000000" pitchFamily="49" charset="-128"/>
                          <a:ea typeface="BIZ UDゴシック" panose="020B0400000000000000" pitchFamily="49" charset="-128"/>
                        </a:rPr>
                        <a:t>B</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solidFill>
                            <a:schemeClr val="tx1"/>
                          </a:solidFill>
                          <a:latin typeface="BIZ UDゴシック" panose="020B0400000000000000" pitchFamily="49" charset="-128"/>
                          <a:ea typeface="BIZ UDゴシック" panose="020B0400000000000000" pitchFamily="49" charset="-128"/>
                        </a:rPr>
                        <a:t>A</a:t>
                      </a:r>
                      <a:r>
                        <a:rPr kumimoji="1" lang="ja-JP" altLang="en-US" dirty="0">
                          <a:solidFill>
                            <a:schemeClr val="tx1"/>
                          </a:solidFill>
                          <a:latin typeface="BIZ UDゴシック" panose="020B0400000000000000" pitchFamily="49" charset="-128"/>
                          <a:ea typeface="BIZ UDゴシック" panose="020B0400000000000000" pitchFamily="49" charset="-128"/>
                        </a:rPr>
                        <a:t>グループ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教務部、英語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1712035"/>
                  </a:ext>
                </a:extLst>
              </a:tr>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教師 </a:t>
                      </a:r>
                      <a:r>
                        <a:rPr kumimoji="1" lang="en-US" altLang="ja-JP" dirty="0">
                          <a:solidFill>
                            <a:schemeClr val="tx1"/>
                          </a:solidFill>
                          <a:latin typeface="BIZ UDゴシック" panose="020B0400000000000000" pitchFamily="49" charset="-128"/>
                          <a:ea typeface="BIZ UDゴシック" panose="020B0400000000000000" pitchFamily="49" charset="-128"/>
                        </a:rPr>
                        <a:t>C</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solidFill>
                            <a:schemeClr val="tx1"/>
                          </a:solidFill>
                          <a:latin typeface="BIZ UDゴシック" panose="020B0400000000000000" pitchFamily="49" charset="-128"/>
                          <a:ea typeface="BIZ UDゴシック" panose="020B0400000000000000" pitchFamily="49" charset="-128"/>
                        </a:rPr>
                        <a:t>B</a:t>
                      </a:r>
                      <a:r>
                        <a:rPr kumimoji="1" lang="ja-JP" altLang="en-US" dirty="0">
                          <a:solidFill>
                            <a:schemeClr val="tx1"/>
                          </a:solidFill>
                          <a:latin typeface="BIZ UDゴシック" panose="020B0400000000000000" pitchFamily="49" charset="-128"/>
                          <a:ea typeface="BIZ UDゴシック" panose="020B0400000000000000" pitchFamily="49" charset="-128"/>
                        </a:rPr>
                        <a:t>グループ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探究部長、国語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2011654"/>
                  </a:ext>
                </a:extLst>
              </a:tr>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教師 </a:t>
                      </a:r>
                      <a:r>
                        <a:rPr kumimoji="1" lang="en-US" altLang="ja-JP" dirty="0">
                          <a:solidFill>
                            <a:schemeClr val="tx1"/>
                          </a:solidFill>
                          <a:latin typeface="BIZ UDゴシック" panose="020B0400000000000000" pitchFamily="49" charset="-128"/>
                          <a:ea typeface="BIZ UDゴシック" panose="020B0400000000000000" pitchFamily="49" charset="-128"/>
                        </a:rPr>
                        <a:t>D</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solidFill>
                            <a:schemeClr val="tx1"/>
                          </a:solidFill>
                          <a:latin typeface="BIZ UDゴシック" panose="020B0400000000000000" pitchFamily="49" charset="-128"/>
                          <a:ea typeface="BIZ UDゴシック" panose="020B0400000000000000" pitchFamily="49" charset="-128"/>
                        </a:rPr>
                        <a:t>A</a:t>
                      </a:r>
                      <a:r>
                        <a:rPr kumimoji="1" lang="ja-JP" altLang="en-US" dirty="0">
                          <a:solidFill>
                            <a:schemeClr val="tx1"/>
                          </a:solidFill>
                          <a:latin typeface="BIZ UDゴシック" panose="020B0400000000000000" pitchFamily="49" charset="-128"/>
                          <a:ea typeface="BIZ UDゴシック" panose="020B0400000000000000" pitchFamily="49" charset="-128"/>
                        </a:rPr>
                        <a:t>グループ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8759156"/>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教師 </a:t>
                      </a:r>
                      <a:r>
                        <a:rPr kumimoji="1" lang="en-US" altLang="ja-JP" dirty="0">
                          <a:latin typeface="BIZ UDゴシック" panose="020B0400000000000000" pitchFamily="49" charset="-128"/>
                          <a:ea typeface="BIZ UDゴシック" panose="020B0400000000000000" pitchFamily="49" charset="-128"/>
                        </a:rPr>
                        <a:t>E</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latin typeface="BIZ UDゴシック" panose="020B0400000000000000" pitchFamily="49" charset="-128"/>
                          <a:ea typeface="BIZ UDゴシック" panose="020B0400000000000000" pitchFamily="49" charset="-128"/>
                        </a:rPr>
                        <a:t>A</a:t>
                      </a:r>
                      <a:r>
                        <a:rPr kumimoji="1" lang="ja-JP" altLang="en-US" dirty="0">
                          <a:latin typeface="BIZ UDゴシック" panose="020B0400000000000000" pitchFamily="49" charset="-128"/>
                          <a:ea typeface="BIZ UDゴシック" panose="020B0400000000000000" pitchFamily="49" charset="-128"/>
                        </a:rPr>
                        <a:t>グループ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5651666"/>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教師 </a:t>
                      </a:r>
                      <a:r>
                        <a:rPr kumimoji="1" lang="en-US" altLang="ja-JP" dirty="0">
                          <a:latin typeface="BIZ UDゴシック" panose="020B0400000000000000" pitchFamily="49" charset="-128"/>
                          <a:ea typeface="BIZ UDゴシック" panose="020B0400000000000000" pitchFamily="49" charset="-128"/>
                        </a:rPr>
                        <a:t>F</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latin typeface="BIZ UDゴシック" panose="020B0400000000000000" pitchFamily="49" charset="-128"/>
                          <a:ea typeface="BIZ UDゴシック" panose="020B0400000000000000" pitchFamily="49" charset="-128"/>
                        </a:rPr>
                        <a:t>B</a:t>
                      </a:r>
                      <a:r>
                        <a:rPr kumimoji="1" lang="ja-JP" altLang="en-US" dirty="0">
                          <a:latin typeface="BIZ UDゴシック" panose="020B0400000000000000" pitchFamily="49" charset="-128"/>
                          <a:ea typeface="BIZ UDゴシック" panose="020B0400000000000000" pitchFamily="49" charset="-128"/>
                        </a:rPr>
                        <a:t>グループ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612583"/>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教師 </a:t>
                      </a:r>
                      <a:r>
                        <a:rPr kumimoji="1" lang="en-US" altLang="ja-JP" dirty="0">
                          <a:latin typeface="BIZ UDゴシック" panose="020B0400000000000000" pitchFamily="49" charset="-128"/>
                          <a:ea typeface="BIZ UDゴシック" panose="020B0400000000000000" pitchFamily="49" charset="-128"/>
                        </a:rPr>
                        <a:t>G</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latin typeface="BIZ UDゴシック" panose="020B0400000000000000" pitchFamily="49" charset="-128"/>
                          <a:ea typeface="BIZ UDゴシック" panose="020B0400000000000000" pitchFamily="49" charset="-128"/>
                        </a:rPr>
                        <a:t>B</a:t>
                      </a:r>
                      <a:r>
                        <a:rPr kumimoji="1" lang="ja-JP" altLang="en-US" dirty="0">
                          <a:latin typeface="BIZ UDゴシック" panose="020B0400000000000000" pitchFamily="49" charset="-128"/>
                          <a:ea typeface="BIZ UDゴシック" panose="020B0400000000000000" pitchFamily="49" charset="-128"/>
                        </a:rPr>
                        <a:t>グループ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探究部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698125"/>
                  </a:ext>
                </a:extLst>
              </a:tr>
            </a:tbl>
          </a:graphicData>
        </a:graphic>
      </p:graphicFrame>
      <p:sp>
        <p:nvSpPr>
          <p:cNvPr id="6" name="テキスト ボックス 5">
            <a:extLst>
              <a:ext uri="{FF2B5EF4-FFF2-40B4-BE49-F238E27FC236}">
                <a16:creationId xmlns:a16="http://schemas.microsoft.com/office/drawing/2014/main" id="{93443EF6-5774-9C4E-13FE-7B2C3A6C8F49}"/>
              </a:ext>
            </a:extLst>
          </p:cNvPr>
          <p:cNvSpPr txBox="1"/>
          <p:nvPr/>
        </p:nvSpPr>
        <p:spPr>
          <a:xfrm>
            <a:off x="838200" y="5873261"/>
            <a:ext cx="9575057" cy="369332"/>
          </a:xfrm>
          <a:prstGeom prst="rect">
            <a:avLst/>
          </a:prstGeom>
          <a:noFill/>
        </p:spPr>
        <p:txBody>
          <a:bodyPr wrap="none" rtlCol="0">
            <a:spAutoFit/>
          </a:bodyPr>
          <a:lstStyle/>
          <a:p>
            <a:r>
              <a:rPr kumimoji="1" lang="ja-JP" altLang="en-US" dirty="0">
                <a:latin typeface="BIZ UDゴシック" panose="020B0400000000000000" pitchFamily="49" charset="-128"/>
                <a:ea typeface="BIZ UDゴシック" panose="020B0400000000000000" pitchFamily="49" charset="-128"/>
              </a:rPr>
              <a:t>グループは教師</a:t>
            </a:r>
            <a:r>
              <a:rPr kumimoji="1" lang="en-US" altLang="ja-JP" dirty="0">
                <a:latin typeface="BIZ UDゴシック" panose="020B0400000000000000" pitchFamily="49" charset="-128"/>
                <a:ea typeface="BIZ UDゴシック" panose="020B0400000000000000" pitchFamily="49" charset="-128"/>
              </a:rPr>
              <a:t>B</a:t>
            </a:r>
            <a:r>
              <a:rPr kumimoji="1" lang="ja-JP" altLang="en-US" dirty="0">
                <a:latin typeface="BIZ UDゴシック" panose="020B0400000000000000" pitchFamily="49" charset="-128"/>
                <a:ea typeface="BIZ UDゴシック" panose="020B0400000000000000" pitchFamily="49" charset="-128"/>
              </a:rPr>
              <a:t>が行い、異なる教科の担当同士がグループになるように意図的に配置した</a:t>
            </a:r>
          </a:p>
        </p:txBody>
      </p:sp>
    </p:spTree>
    <p:extLst>
      <p:ext uri="{BB962C8B-B14F-4D97-AF65-F5344CB8AC3E}">
        <p14:creationId xmlns:p14="http://schemas.microsoft.com/office/powerpoint/2010/main" val="165845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D587EA-4C6D-AE4E-EDB7-E573F511D9C2}"/>
              </a:ext>
            </a:extLst>
          </p:cNvPr>
          <p:cNvSpPr>
            <a:spLocks noGrp="1"/>
          </p:cNvSpPr>
          <p:nvPr>
            <p:ph type="title"/>
          </p:nvPr>
        </p:nvSpPr>
        <p:spPr/>
        <p:txBody>
          <a:bodyPr/>
          <a:lstStyle/>
          <a:p>
            <a:r>
              <a:rPr lang="ja-JP" altLang="en-US" dirty="0"/>
              <a:t>実践の状況</a:t>
            </a:r>
            <a:endParaRPr kumimoji="1" lang="ja-JP" altLang="en-US" dirty="0"/>
          </a:p>
        </p:txBody>
      </p:sp>
      <p:pic>
        <p:nvPicPr>
          <p:cNvPr id="4" name="図 3" descr="ホワイトボードに書かれた文字&#10;&#10;AI 生成コンテンツは誤りを含む可能性があります。">
            <a:extLst>
              <a:ext uri="{FF2B5EF4-FFF2-40B4-BE49-F238E27FC236}">
                <a16:creationId xmlns:a16="http://schemas.microsoft.com/office/drawing/2014/main" id="{CED8A38D-7C2A-E36D-C4DF-411AAC0B8568}"/>
              </a:ext>
            </a:extLst>
          </p:cNvPr>
          <p:cNvPicPr>
            <a:picLocks noChangeAspect="1"/>
          </p:cNvPicPr>
          <p:nvPr/>
        </p:nvPicPr>
        <p:blipFill>
          <a:blip r:embed="rId2">
            <a:extLst>
              <a:ext uri="{28A0092B-C50C-407E-A947-70E740481C1C}">
                <a14:useLocalDpi xmlns:a14="http://schemas.microsoft.com/office/drawing/2010/main" val="0"/>
              </a:ext>
            </a:extLst>
          </a:blip>
          <a:srcRect l="7008" t="1282" b="2437"/>
          <a:stretch>
            <a:fillRect/>
          </a:stretch>
        </p:blipFill>
        <p:spPr>
          <a:xfrm rot="16200000">
            <a:off x="1835044" y="152779"/>
            <a:ext cx="5239452" cy="7233139"/>
          </a:xfrm>
          <a:prstGeom prst="rect">
            <a:avLst/>
          </a:prstGeom>
        </p:spPr>
      </p:pic>
      <p:sp>
        <p:nvSpPr>
          <p:cNvPr id="5" name="テキスト ボックス 4">
            <a:extLst>
              <a:ext uri="{FF2B5EF4-FFF2-40B4-BE49-F238E27FC236}">
                <a16:creationId xmlns:a16="http://schemas.microsoft.com/office/drawing/2014/main" id="{FEF586EA-184B-65F4-05ED-359E0237F544}"/>
              </a:ext>
            </a:extLst>
          </p:cNvPr>
          <p:cNvSpPr txBox="1"/>
          <p:nvPr/>
        </p:nvSpPr>
        <p:spPr>
          <a:xfrm>
            <a:off x="8276492" y="1149622"/>
            <a:ext cx="3516924" cy="535531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グループ</a:t>
            </a:r>
            <a:r>
              <a:rPr kumimoji="1" lang="en-US" altLang="ja-JP" dirty="0">
                <a:latin typeface="BIZ UDゴシック" panose="020B0400000000000000" pitchFamily="49" charset="-128"/>
                <a:ea typeface="BIZ UDゴシック" panose="020B0400000000000000" pitchFamily="49" charset="-128"/>
              </a:rPr>
              <a:t>A</a:t>
            </a:r>
          </a:p>
          <a:p>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教師</a:t>
            </a:r>
            <a:r>
              <a:rPr lang="en-US" altLang="ja-JP" dirty="0">
                <a:latin typeface="BIZ UDゴシック" panose="020B0400000000000000" pitchFamily="49" charset="-128"/>
                <a:ea typeface="BIZ UDゴシック" panose="020B0400000000000000" pitchFamily="49" charset="-128"/>
              </a:rPr>
              <a:t>B】</a:t>
            </a:r>
          </a:p>
          <a:p>
            <a:pPr marL="285750" indent="-285750">
              <a:buFont typeface="Arial" panose="020B0604020202020204" pitchFamily="34" charset="0"/>
              <a:buChar char="•"/>
            </a:pPr>
            <a:r>
              <a:rPr kumimoji="1" lang="ja-JP" altLang="en-US" dirty="0">
                <a:latin typeface="BIZ UDゴシック" panose="020B0400000000000000" pitchFamily="49" charset="-128"/>
                <a:ea typeface="BIZ UDゴシック" panose="020B0400000000000000" pitchFamily="49" charset="-128"/>
              </a:rPr>
              <a:t>自己理解につながる</a:t>
            </a:r>
            <a:endParaRPr kumimoji="1"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楽しく＆力がつく</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dirty="0">
                <a:latin typeface="BIZ UDゴシック" panose="020B0400000000000000" pitchFamily="49" charset="-128"/>
                <a:ea typeface="BIZ UDゴシック" panose="020B0400000000000000" pitchFamily="49" charset="-128"/>
              </a:rPr>
              <a:t>探究？定義？</a:t>
            </a:r>
            <a:endParaRPr kumimoji="1"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大人と子どもが目標を理解している</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dirty="0">
                <a:latin typeface="BIZ UDゴシック" panose="020B0400000000000000" pitchFamily="49" charset="-128"/>
                <a:ea typeface="BIZ UDゴシック" panose="020B0400000000000000" pitchFamily="49" charset="-128"/>
              </a:rPr>
              <a:t>授業内容</a:t>
            </a:r>
            <a:endParaRPr kumimoji="1"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意ギ</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dirty="0">
                <a:latin typeface="BIZ UDゴシック" panose="020B0400000000000000" pitchFamily="49" charset="-128"/>
                <a:ea typeface="BIZ UDゴシック" panose="020B0400000000000000" pitchFamily="49" charset="-128"/>
              </a:rPr>
              <a:t>失敗しても大丈夫</a:t>
            </a:r>
            <a:endParaRPr kumimoji="1"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戻ってこられる</a:t>
            </a:r>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教師</a:t>
            </a:r>
            <a:r>
              <a:rPr kumimoji="1" lang="en-US" altLang="ja-JP" dirty="0">
                <a:latin typeface="BIZ UDゴシック" panose="020B0400000000000000" pitchFamily="49" charset="-128"/>
                <a:ea typeface="BIZ UDゴシック" panose="020B0400000000000000" pitchFamily="49" charset="-128"/>
              </a:rPr>
              <a:t>E】</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負担の少ない取り組み</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dirty="0">
                <a:latin typeface="BIZ UDゴシック" panose="020B0400000000000000" pitchFamily="49" charset="-128"/>
                <a:ea typeface="BIZ UDゴシック" panose="020B0400000000000000" pitchFamily="49" charset="-128"/>
              </a:rPr>
              <a:t>成果として形になるもの</a:t>
            </a:r>
            <a:endParaRPr kumimoji="1"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探究という言葉がなぜか遠いものに感じる</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dirty="0">
                <a:latin typeface="BIZ UDゴシック" panose="020B0400000000000000" pitchFamily="49" charset="-128"/>
                <a:ea typeface="BIZ UDゴシック" panose="020B0400000000000000" pitchFamily="49" charset="-128"/>
              </a:rPr>
              <a:t>なぜ参加、理解者が本校に少ないのか</a:t>
            </a:r>
            <a:endParaRPr kumimoji="1"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やった時の価値</a:t>
            </a:r>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047521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FA40E-6588-7751-B27E-6CECCA72077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8C17DE9-C3D6-C59F-8036-429F25D1DA3B}"/>
              </a:ext>
            </a:extLst>
          </p:cNvPr>
          <p:cNvSpPr>
            <a:spLocks noGrp="1"/>
          </p:cNvSpPr>
          <p:nvPr>
            <p:ph type="title"/>
          </p:nvPr>
        </p:nvSpPr>
        <p:spPr/>
        <p:txBody>
          <a:bodyPr/>
          <a:lstStyle/>
          <a:p>
            <a:r>
              <a:rPr lang="ja-JP" altLang="en-US" dirty="0"/>
              <a:t>実践の状況</a:t>
            </a:r>
            <a:endParaRPr kumimoji="1" lang="ja-JP" altLang="en-US" dirty="0"/>
          </a:p>
        </p:txBody>
      </p:sp>
      <p:pic>
        <p:nvPicPr>
          <p:cNvPr id="4" name="図 3" descr="ホワイトボードに書かれた文字&#10;&#10;AI 生成コンテンツは誤りを含む可能性があります。">
            <a:extLst>
              <a:ext uri="{FF2B5EF4-FFF2-40B4-BE49-F238E27FC236}">
                <a16:creationId xmlns:a16="http://schemas.microsoft.com/office/drawing/2014/main" id="{4D62F827-E13F-05A2-DAE3-6EE58532F50C}"/>
              </a:ext>
            </a:extLst>
          </p:cNvPr>
          <p:cNvPicPr>
            <a:picLocks noChangeAspect="1"/>
          </p:cNvPicPr>
          <p:nvPr/>
        </p:nvPicPr>
        <p:blipFill>
          <a:blip r:embed="rId2">
            <a:extLst>
              <a:ext uri="{28A0092B-C50C-407E-A947-70E740481C1C}">
                <a14:useLocalDpi xmlns:a14="http://schemas.microsoft.com/office/drawing/2010/main" val="0"/>
              </a:ext>
            </a:extLst>
          </a:blip>
          <a:srcRect l="5324" b="2948"/>
          <a:stretch>
            <a:fillRect/>
          </a:stretch>
        </p:blipFill>
        <p:spPr>
          <a:xfrm rot="5400000">
            <a:off x="1804798" y="183025"/>
            <a:ext cx="5270636" cy="7203831"/>
          </a:xfrm>
          <a:prstGeom prst="rect">
            <a:avLst/>
          </a:prstGeom>
        </p:spPr>
      </p:pic>
      <p:sp>
        <p:nvSpPr>
          <p:cNvPr id="5" name="テキスト ボックス 4">
            <a:extLst>
              <a:ext uri="{FF2B5EF4-FFF2-40B4-BE49-F238E27FC236}">
                <a16:creationId xmlns:a16="http://schemas.microsoft.com/office/drawing/2014/main" id="{B9C53443-63EB-9738-5005-E9C6F03732F2}"/>
              </a:ext>
            </a:extLst>
          </p:cNvPr>
          <p:cNvSpPr txBox="1"/>
          <p:nvPr/>
        </p:nvSpPr>
        <p:spPr>
          <a:xfrm>
            <a:off x="8276492" y="1149622"/>
            <a:ext cx="3516924" cy="3970318"/>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グループ</a:t>
            </a:r>
            <a:r>
              <a:rPr lang="en-US" altLang="ja-JP" dirty="0">
                <a:latin typeface="BIZ UDゴシック" panose="020B0400000000000000" pitchFamily="49" charset="-128"/>
                <a:ea typeface="BIZ UDゴシック" panose="020B0400000000000000" pitchFamily="49" charset="-128"/>
              </a:rPr>
              <a:t>B</a:t>
            </a:r>
            <a:endParaRPr kumimoji="1"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教師</a:t>
            </a:r>
            <a:r>
              <a:rPr lang="en-US" altLang="ja-JP" dirty="0">
                <a:latin typeface="BIZ UDゴシック" panose="020B0400000000000000" pitchFamily="49" charset="-128"/>
                <a:ea typeface="BIZ UDゴシック" panose="020B0400000000000000" pitchFamily="49" charset="-128"/>
              </a:rPr>
              <a:t>C】</a:t>
            </a:r>
          </a:p>
          <a:p>
            <a:pPr marL="285750" indent="-285750">
              <a:buFont typeface="Arial" panose="020B0604020202020204" pitchFamily="34" charset="0"/>
              <a:buChar char="•"/>
            </a:pP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世界</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を変えることを考える</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新しい価値</a:t>
            </a:r>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の創造</a:t>
            </a:r>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教師</a:t>
            </a:r>
            <a:r>
              <a:rPr lang="en-US" altLang="ja-JP" dirty="0">
                <a:latin typeface="BIZ UDゴシック" panose="020B0400000000000000" pitchFamily="49" charset="-128"/>
                <a:ea typeface="BIZ UDゴシック" panose="020B0400000000000000" pitchFamily="49" charset="-128"/>
              </a:rPr>
              <a:t>G</a:t>
            </a:r>
            <a:r>
              <a:rPr kumimoji="1" lang="en-US" altLang="ja-JP" dirty="0">
                <a:latin typeface="BIZ UDゴシック" panose="020B0400000000000000" pitchFamily="49" charset="-128"/>
                <a:ea typeface="BIZ UDゴシック" panose="020B0400000000000000" pitchFamily="49" charset="-128"/>
              </a:rPr>
              <a:t>】</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探究したい気持ち</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教科の道具を使って前に進む、気付く</a:t>
            </a:r>
            <a:endParaRPr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教師</a:t>
            </a:r>
            <a:r>
              <a:rPr lang="en-US" altLang="ja-JP" dirty="0">
                <a:latin typeface="BIZ UDゴシック" panose="020B0400000000000000" pitchFamily="49" charset="-128"/>
                <a:ea typeface="BIZ UDゴシック" panose="020B0400000000000000" pitchFamily="49" charset="-128"/>
              </a:rPr>
              <a:t>F】</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実験などをして数値できちんと説明できるようなテーマ設定</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地域の負担にならないもの</a:t>
            </a:r>
            <a:endParaRPr lang="en-US" altLang="ja-JP"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2050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0490-6ECC-FF0E-1B12-DBFBA4CD3FC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E7AC1A3-783B-0C92-E0ED-34EFFD3A95F6}"/>
              </a:ext>
            </a:extLst>
          </p:cNvPr>
          <p:cNvSpPr>
            <a:spLocks noGrp="1"/>
          </p:cNvSpPr>
          <p:nvPr>
            <p:ph type="title"/>
          </p:nvPr>
        </p:nvSpPr>
        <p:spPr/>
        <p:txBody>
          <a:bodyPr/>
          <a:lstStyle/>
          <a:p>
            <a:pPr>
              <a:spcAft>
                <a:spcPts val="1000"/>
              </a:spcAft>
            </a:pPr>
            <a:r>
              <a:rPr lang="ja-JP" altLang="en-US" dirty="0"/>
              <a:t>実践の状況</a:t>
            </a:r>
            <a:endParaRPr lang="en-US" altLang="ja-JP" sz="2800" dirty="0">
              <a:solidFill>
                <a:srgbClr val="151631"/>
              </a:solidFill>
              <a:latin typeface="メイリオ" panose="020B0604030504040204" pitchFamily="50" charset="-128"/>
              <a:ea typeface="メイリオ" panose="020B0604030504040204" pitchFamily="50" charset="-128"/>
            </a:endParaRPr>
          </a:p>
        </p:txBody>
      </p:sp>
      <p:pic>
        <p:nvPicPr>
          <p:cNvPr id="7" name="図 6" descr="ホワイトボードに書かれた文字&#10;&#10;AI 生成コンテンツは誤りを含む可能性があります。">
            <a:extLst>
              <a:ext uri="{FF2B5EF4-FFF2-40B4-BE49-F238E27FC236}">
                <a16:creationId xmlns:a16="http://schemas.microsoft.com/office/drawing/2014/main" id="{427189DD-B92F-9980-47DD-FF8172FAF8F0}"/>
              </a:ext>
            </a:extLst>
          </p:cNvPr>
          <p:cNvPicPr>
            <a:picLocks noChangeAspect="1"/>
          </p:cNvPicPr>
          <p:nvPr/>
        </p:nvPicPr>
        <p:blipFill>
          <a:blip r:embed="rId2">
            <a:extLst>
              <a:ext uri="{28A0092B-C50C-407E-A947-70E740481C1C}">
                <a14:useLocalDpi xmlns:a14="http://schemas.microsoft.com/office/drawing/2010/main" val="0"/>
              </a:ext>
            </a:extLst>
          </a:blip>
          <a:srcRect l="8033" t="2565" r="4102" b="8718"/>
          <a:stretch>
            <a:fillRect/>
          </a:stretch>
        </p:blipFill>
        <p:spPr>
          <a:xfrm rot="16200000">
            <a:off x="1766968" y="14817"/>
            <a:ext cx="5363883" cy="7221418"/>
          </a:xfrm>
          <a:prstGeom prst="rect">
            <a:avLst/>
          </a:prstGeom>
        </p:spPr>
      </p:pic>
      <p:sp>
        <p:nvSpPr>
          <p:cNvPr id="8" name="テキスト ボックス 7">
            <a:extLst>
              <a:ext uri="{FF2B5EF4-FFF2-40B4-BE49-F238E27FC236}">
                <a16:creationId xmlns:a16="http://schemas.microsoft.com/office/drawing/2014/main" id="{1447C93E-30FB-434A-DF92-C3BBADBA8E7D}"/>
              </a:ext>
            </a:extLst>
          </p:cNvPr>
          <p:cNvSpPr txBox="1"/>
          <p:nvPr/>
        </p:nvSpPr>
        <p:spPr>
          <a:xfrm>
            <a:off x="8276492" y="1149622"/>
            <a:ext cx="3516924" cy="3693319"/>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グループ</a:t>
            </a:r>
            <a:r>
              <a:rPr kumimoji="1" lang="en-US" altLang="ja-JP" dirty="0">
                <a:latin typeface="BIZ UDゴシック" panose="020B0400000000000000" pitchFamily="49" charset="-128"/>
                <a:ea typeface="BIZ UDゴシック" panose="020B0400000000000000" pitchFamily="49" charset="-128"/>
              </a:rPr>
              <a:t>A</a:t>
            </a:r>
          </a:p>
          <a:p>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教師</a:t>
            </a:r>
            <a:r>
              <a:rPr lang="en-US" altLang="ja-JP" dirty="0">
                <a:latin typeface="BIZ UDゴシック" panose="020B0400000000000000" pitchFamily="49" charset="-128"/>
                <a:ea typeface="BIZ UDゴシック" panose="020B0400000000000000" pitchFamily="49" charset="-128"/>
              </a:rPr>
              <a:t>D】</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教員の研修が必要になってくる</a:t>
            </a:r>
            <a:endParaRPr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教師</a:t>
            </a:r>
            <a:r>
              <a:rPr kumimoji="1" lang="en-US" altLang="ja-JP" dirty="0">
                <a:latin typeface="BIZ UDゴシック" panose="020B0400000000000000" pitchFamily="49" charset="-128"/>
                <a:ea typeface="BIZ UDゴシック" panose="020B0400000000000000" pitchFamily="49" charset="-128"/>
              </a:rPr>
              <a:t>B】</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大人の学びなおし→忙しい</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en-US" altLang="ja-JP" dirty="0">
                <a:latin typeface="BIZ UDゴシック" panose="020B0400000000000000" pitchFamily="49" charset="-128"/>
                <a:ea typeface="BIZ UDゴシック" panose="020B0400000000000000" pitchFamily="49" charset="-128"/>
              </a:rPr>
              <a:t>OLD SCHOOL</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教員はすべて把握すべき</a:t>
            </a:r>
            <a:endParaRPr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教師</a:t>
            </a:r>
            <a:r>
              <a:rPr lang="en-US" altLang="ja-JP" dirty="0">
                <a:latin typeface="BIZ UDゴシック" panose="020B0400000000000000" pitchFamily="49" charset="-128"/>
                <a:ea typeface="BIZ UDゴシック" panose="020B0400000000000000" pitchFamily="49" charset="-128"/>
              </a:rPr>
              <a:t>E】</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時間がかかる</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成果が物でないと感じられない</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先生方との思考力理解</a:t>
            </a:r>
            <a:endParaRPr lang="en-US" altLang="ja-JP"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1946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D8ACEF-34A6-202D-F344-79BFA0EC4E94}"/>
              </a:ext>
            </a:extLst>
          </p:cNvPr>
          <p:cNvSpPr>
            <a:spLocks noGrp="1"/>
          </p:cNvSpPr>
          <p:nvPr>
            <p:ph type="title"/>
          </p:nvPr>
        </p:nvSpPr>
        <p:spPr/>
        <p:txBody>
          <a:bodyPr/>
          <a:lstStyle/>
          <a:p>
            <a:r>
              <a:rPr kumimoji="1" lang="ja-JP" altLang="en-US" dirty="0"/>
              <a:t>実践の状況</a:t>
            </a:r>
          </a:p>
        </p:txBody>
      </p:sp>
      <p:pic>
        <p:nvPicPr>
          <p:cNvPr id="4" name="図 3" descr="ホワイトボードに書かれた文字&#10;&#10;AI 生成コンテンツは誤りを含む可能性があります。">
            <a:extLst>
              <a:ext uri="{FF2B5EF4-FFF2-40B4-BE49-F238E27FC236}">
                <a16:creationId xmlns:a16="http://schemas.microsoft.com/office/drawing/2014/main" id="{908CCE9F-238E-3259-E790-44C19080B2D4}"/>
              </a:ext>
            </a:extLst>
          </p:cNvPr>
          <p:cNvPicPr>
            <a:picLocks noChangeAspect="1"/>
          </p:cNvPicPr>
          <p:nvPr/>
        </p:nvPicPr>
        <p:blipFill>
          <a:blip r:embed="rId2">
            <a:extLst>
              <a:ext uri="{28A0092B-C50C-407E-A947-70E740481C1C}">
                <a14:useLocalDpi xmlns:a14="http://schemas.microsoft.com/office/drawing/2010/main" val="0"/>
              </a:ext>
            </a:extLst>
          </a:blip>
          <a:srcRect l="8193"/>
          <a:stretch>
            <a:fillRect/>
          </a:stretch>
        </p:blipFill>
        <p:spPr>
          <a:xfrm rot="16200000">
            <a:off x="1978270" y="20514"/>
            <a:ext cx="5040924" cy="7321064"/>
          </a:xfrm>
          <a:prstGeom prst="rect">
            <a:avLst/>
          </a:prstGeom>
        </p:spPr>
      </p:pic>
      <p:sp>
        <p:nvSpPr>
          <p:cNvPr id="5" name="テキスト ボックス 4">
            <a:extLst>
              <a:ext uri="{FF2B5EF4-FFF2-40B4-BE49-F238E27FC236}">
                <a16:creationId xmlns:a16="http://schemas.microsoft.com/office/drawing/2014/main" id="{F999DAEC-1B96-5604-6FF0-8E843E61F6BE}"/>
              </a:ext>
            </a:extLst>
          </p:cNvPr>
          <p:cNvSpPr txBox="1"/>
          <p:nvPr/>
        </p:nvSpPr>
        <p:spPr>
          <a:xfrm>
            <a:off x="8276492" y="1149622"/>
            <a:ext cx="3516924" cy="36933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グループ</a:t>
            </a:r>
            <a:r>
              <a:rPr lang="en-US" altLang="ja-JP">
                <a:latin typeface="BIZ UDゴシック" panose="020B0400000000000000" pitchFamily="49" charset="-128"/>
                <a:ea typeface="BIZ UDゴシック" panose="020B0400000000000000" pitchFamily="49" charset="-128"/>
              </a:rPr>
              <a:t>B</a:t>
            </a:r>
            <a:endParaRPr kumimoji="1" lang="en-US" altLang="ja-JP"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538CD817-FF1C-E086-41FD-AA3D5E69BB2C}"/>
              </a:ext>
            </a:extLst>
          </p:cNvPr>
          <p:cNvSpPr txBox="1"/>
          <p:nvPr/>
        </p:nvSpPr>
        <p:spPr>
          <a:xfrm>
            <a:off x="8276492" y="1149622"/>
            <a:ext cx="3516924" cy="5355312"/>
          </a:xfrm>
          <a:prstGeom prst="rect">
            <a:avLst/>
          </a:prstGeom>
          <a:noFill/>
        </p:spPr>
        <p:txBody>
          <a:bodyPr wrap="square" rtlCol="0">
            <a:spAutoFit/>
          </a:bodyPr>
          <a:lstStyle/>
          <a:p>
            <a:r>
              <a:rPr kumimoji="1" lang="ja-JP" altLang="en-US" dirty="0">
                <a:latin typeface="BIZ UDゴシック" panose="020B0400000000000000" pitchFamily="49" charset="-128"/>
                <a:ea typeface="BIZ UDゴシック" panose="020B0400000000000000" pitchFamily="49" charset="-128"/>
              </a:rPr>
              <a:t>グループ</a:t>
            </a:r>
            <a:r>
              <a:rPr lang="en-US" altLang="ja-JP" dirty="0">
                <a:latin typeface="BIZ UDゴシック" panose="020B0400000000000000" pitchFamily="49" charset="-128"/>
                <a:ea typeface="BIZ UDゴシック" panose="020B0400000000000000" pitchFamily="49" charset="-128"/>
              </a:rPr>
              <a:t>B</a:t>
            </a:r>
            <a:endParaRPr kumimoji="1" lang="en-US" altLang="ja-JP" dirty="0">
              <a:latin typeface="BIZ UDゴシック" panose="020B0400000000000000" pitchFamily="49" charset="-128"/>
              <a:ea typeface="BIZ UDゴシック" panose="020B0400000000000000" pitchFamily="49" charset="-128"/>
            </a:endParaRPr>
          </a:p>
          <a:p>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教師</a:t>
            </a:r>
            <a:r>
              <a:rPr lang="en-US" altLang="ja-JP" dirty="0">
                <a:latin typeface="BIZ UDゴシック" panose="020B0400000000000000" pitchFamily="49" charset="-128"/>
                <a:ea typeface="BIZ UDゴシック" panose="020B0400000000000000" pitchFamily="49" charset="-128"/>
              </a:rPr>
              <a:t>C】</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探究が教科であり、自分が教科担任であるという共通認識　→生徒も教師も自分事として理解していない</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お金と時間の問題</a:t>
            </a:r>
            <a:br>
              <a:rPr lang="en-US" altLang="ja-JP" dirty="0">
                <a:latin typeface="BIZ UDゴシック" panose="020B0400000000000000" pitchFamily="49" charset="-128"/>
                <a:ea typeface="BIZ UDゴシック" panose="020B0400000000000000" pitchFamily="49" charset="-128"/>
              </a:rPr>
            </a:br>
            <a:r>
              <a:rPr lang="ja-JP" altLang="en-US" dirty="0">
                <a:latin typeface="BIZ UDゴシック" panose="020B0400000000000000" pitchFamily="49" charset="-128"/>
                <a:ea typeface="BIZ UDゴシック" panose="020B0400000000000000" pitchFamily="49" charset="-128"/>
              </a:rPr>
              <a:t>→働き方改革</a:t>
            </a:r>
            <a:endParaRPr kumimoji="1" lang="en-US" altLang="ja-JP" dirty="0">
              <a:latin typeface="BIZ UDゴシック" panose="020B0400000000000000" pitchFamily="49" charset="-128"/>
              <a:ea typeface="BIZ UDゴシック" panose="020B0400000000000000" pitchFamily="49" charset="-128"/>
            </a:endParaRPr>
          </a:p>
          <a:p>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教師</a:t>
            </a:r>
            <a:r>
              <a:rPr lang="en-US" altLang="ja-JP" dirty="0">
                <a:latin typeface="BIZ UDゴシック" panose="020B0400000000000000" pitchFamily="49" charset="-128"/>
                <a:ea typeface="BIZ UDゴシック" panose="020B0400000000000000" pitchFamily="49" charset="-128"/>
              </a:rPr>
              <a:t>G</a:t>
            </a:r>
            <a:r>
              <a:rPr kumimoji="1" lang="en-US" altLang="ja-JP" dirty="0">
                <a:latin typeface="BIZ UDゴシック" panose="020B0400000000000000" pitchFamily="49" charset="-128"/>
                <a:ea typeface="BIZ UDゴシック" panose="020B0400000000000000" pitchFamily="49" charset="-128"/>
              </a:rPr>
              <a:t>】</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コラボまでの道のり　相手探し</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a:t>
            </a:r>
            <a:r>
              <a:rPr lang="en-US" altLang="ja-JP" dirty="0">
                <a:latin typeface="BIZ UDゴシック" panose="020B0400000000000000" pitchFamily="49" charset="-128"/>
                <a:ea typeface="BIZ UDゴシック" panose="020B0400000000000000" pitchFamily="49" charset="-128"/>
              </a:rPr>
              <a:t>Good</a:t>
            </a:r>
            <a:r>
              <a:rPr lang="ja-JP" altLang="en-US" dirty="0">
                <a:latin typeface="BIZ UDゴシック" panose="020B0400000000000000" pitchFamily="49" charset="-128"/>
                <a:ea typeface="BIZ UDゴシック" panose="020B0400000000000000" pitchFamily="49" charset="-128"/>
              </a:rPr>
              <a:t>」はどこだ？と言いがち</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でも受験のための勉強が</a:t>
            </a:r>
            <a:r>
              <a:rPr lang="en-US" altLang="ja-JP" dirty="0">
                <a:latin typeface="BIZ UDゴシック" panose="020B0400000000000000" pitchFamily="49" charset="-128"/>
                <a:ea typeface="BIZ UDゴシック" panose="020B0400000000000000" pitchFamily="49" charset="-128"/>
              </a:rPr>
              <a:t>…</a:t>
            </a:r>
          </a:p>
          <a:p>
            <a:r>
              <a:rPr lang="en-US" altLang="ja-JP" dirty="0">
                <a:latin typeface="BIZ UDゴシック" panose="020B0400000000000000" pitchFamily="49" charset="-128"/>
                <a:ea typeface="BIZ UDゴシック" panose="020B0400000000000000" pitchFamily="49" charset="-128"/>
              </a:rPr>
              <a:t>【</a:t>
            </a:r>
            <a:r>
              <a:rPr lang="ja-JP" altLang="en-US" dirty="0">
                <a:latin typeface="BIZ UDゴシック" panose="020B0400000000000000" pitchFamily="49" charset="-128"/>
                <a:ea typeface="BIZ UDゴシック" panose="020B0400000000000000" pitchFamily="49" charset="-128"/>
              </a:rPr>
              <a:t>教師</a:t>
            </a:r>
            <a:r>
              <a:rPr lang="en-US" altLang="ja-JP" dirty="0">
                <a:latin typeface="BIZ UDゴシック" panose="020B0400000000000000" pitchFamily="49" charset="-128"/>
                <a:ea typeface="BIZ UDゴシック" panose="020B0400000000000000" pitchFamily="49" charset="-128"/>
              </a:rPr>
              <a:t>F】</a:t>
            </a: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すべてを定量化することは難しい</a:t>
            </a:r>
            <a:endParaRPr lang="en-US" altLang="ja-JP" dirty="0">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lang="ja-JP" altLang="en-US" dirty="0">
                <a:latin typeface="BIZ UDゴシック" panose="020B0400000000000000" pitchFamily="49" charset="-128"/>
                <a:ea typeface="BIZ UDゴシック" panose="020B0400000000000000" pitchFamily="49" charset="-128"/>
              </a:rPr>
              <a:t>実験する器具等がそろってない</a:t>
            </a:r>
            <a:endParaRPr lang="en-US" altLang="ja-JP"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4986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B83F1-D1D9-2153-F295-716BD137B80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2F32220-5204-1F31-2297-7C393AE7E20A}"/>
              </a:ext>
            </a:extLst>
          </p:cNvPr>
          <p:cNvSpPr>
            <a:spLocks noGrp="1"/>
          </p:cNvSpPr>
          <p:nvPr>
            <p:ph type="title"/>
          </p:nvPr>
        </p:nvSpPr>
        <p:spPr/>
        <p:txBody>
          <a:bodyPr/>
          <a:lstStyle/>
          <a:p>
            <a:pPr>
              <a:spcAft>
                <a:spcPts val="1000"/>
              </a:spcAft>
            </a:pPr>
            <a:r>
              <a:rPr lang="ja-JP" altLang="en-US" sz="2800" dirty="0">
                <a:solidFill>
                  <a:srgbClr val="151631"/>
                </a:solidFill>
                <a:latin typeface="メイリオ" panose="020B0604030504040204" pitchFamily="50" charset="-128"/>
                <a:ea typeface="メイリオ" panose="020B0604030504040204" pitchFamily="50" charset="-128"/>
              </a:rPr>
              <a:t>実践の状況</a:t>
            </a:r>
            <a:endParaRPr lang="en-US" altLang="ja-JP" sz="2800" dirty="0">
              <a:solidFill>
                <a:srgbClr val="15163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264AE297-54D5-1FC9-8851-6BD04B356BF6}"/>
              </a:ext>
            </a:extLst>
          </p:cNvPr>
          <p:cNvSpPr txBox="1"/>
          <p:nvPr/>
        </p:nvSpPr>
        <p:spPr>
          <a:xfrm>
            <a:off x="838200" y="1493134"/>
            <a:ext cx="10515600" cy="523220"/>
          </a:xfrm>
          <a:prstGeom prst="rect">
            <a:avLst/>
          </a:prstGeom>
          <a:noFill/>
        </p:spPr>
        <p:txBody>
          <a:bodyPr wrap="square" rtlCol="0">
            <a:spAutoFit/>
          </a:bodyPr>
          <a:lstStyle/>
          <a:p>
            <a:pPr marL="514350" indent="-514350">
              <a:spcAft>
                <a:spcPts val="1000"/>
              </a:spcAft>
              <a:buFont typeface="Arial" panose="020B0604020202020204" pitchFamily="34" charset="0"/>
              <a:buChar char="•"/>
            </a:pPr>
            <a:r>
              <a:rPr lang="en-US" altLang="ja-JP" sz="2800" dirty="0">
                <a:solidFill>
                  <a:srgbClr val="151631"/>
                </a:solidFill>
                <a:latin typeface="メイリオ" panose="020B0604030504040204" pitchFamily="50" charset="-128"/>
                <a:ea typeface="メイリオ" panose="020B0604030504040204" pitchFamily="50" charset="-128"/>
              </a:rPr>
              <a:t>7/28</a:t>
            </a:r>
            <a:r>
              <a:rPr lang="ja-JP" altLang="en-US" sz="2800" dirty="0">
                <a:solidFill>
                  <a:srgbClr val="151631"/>
                </a:solidFill>
                <a:latin typeface="メイリオ" panose="020B0604030504040204" pitchFamily="50" charset="-128"/>
                <a:ea typeface="メイリオ" panose="020B0604030504040204" pitchFamily="50" charset="-128"/>
              </a:rPr>
              <a:t>（月）</a:t>
            </a:r>
            <a:r>
              <a:rPr lang="en-US" altLang="ja-JP" sz="2800" dirty="0">
                <a:solidFill>
                  <a:srgbClr val="151631"/>
                </a:solidFill>
                <a:latin typeface="メイリオ" panose="020B0604030504040204" pitchFamily="50" charset="-128"/>
                <a:ea typeface="メイリオ" panose="020B0604030504040204" pitchFamily="50" charset="-128"/>
              </a:rPr>
              <a:t>12:40 – 13:30</a:t>
            </a:r>
          </a:p>
        </p:txBody>
      </p:sp>
      <p:graphicFrame>
        <p:nvGraphicFramePr>
          <p:cNvPr id="5" name="表 4">
            <a:extLst>
              <a:ext uri="{FF2B5EF4-FFF2-40B4-BE49-F238E27FC236}">
                <a16:creationId xmlns:a16="http://schemas.microsoft.com/office/drawing/2014/main" id="{8EFDA7EB-A354-5953-132B-9BD541DEBF74}"/>
              </a:ext>
            </a:extLst>
          </p:cNvPr>
          <p:cNvGraphicFramePr>
            <a:graphicFrameLocks noGrp="1"/>
          </p:cNvGraphicFramePr>
          <p:nvPr>
            <p:extLst>
              <p:ext uri="{D42A27DB-BD31-4B8C-83A1-F6EECF244321}">
                <p14:modId xmlns:p14="http://schemas.microsoft.com/office/powerpoint/2010/main" val="2987440864"/>
              </p:ext>
            </p:extLst>
          </p:nvPr>
        </p:nvGraphicFramePr>
        <p:xfrm>
          <a:off x="838199" y="2237660"/>
          <a:ext cx="10515598" cy="3337560"/>
        </p:xfrm>
        <a:graphic>
          <a:graphicData uri="http://schemas.openxmlformats.org/drawingml/2006/table">
            <a:tbl>
              <a:tblPr firstRow="1" bandRow="1">
                <a:tableStyleId>{5C22544A-7EE6-4342-B048-85BDC9FD1C3A}</a:tableStyleId>
              </a:tblPr>
              <a:tblGrid>
                <a:gridCol w="1364451">
                  <a:extLst>
                    <a:ext uri="{9D8B030D-6E8A-4147-A177-3AD203B41FA5}">
                      <a16:colId xmlns:a16="http://schemas.microsoft.com/office/drawing/2014/main" val="960321009"/>
                    </a:ext>
                  </a:extLst>
                </a:gridCol>
                <a:gridCol w="1364451">
                  <a:extLst>
                    <a:ext uri="{9D8B030D-6E8A-4147-A177-3AD203B41FA5}">
                      <a16:colId xmlns:a16="http://schemas.microsoft.com/office/drawing/2014/main" val="1243162305"/>
                    </a:ext>
                  </a:extLst>
                </a:gridCol>
                <a:gridCol w="1364451">
                  <a:extLst>
                    <a:ext uri="{9D8B030D-6E8A-4147-A177-3AD203B41FA5}">
                      <a16:colId xmlns:a16="http://schemas.microsoft.com/office/drawing/2014/main" val="1630860341"/>
                    </a:ext>
                  </a:extLst>
                </a:gridCol>
                <a:gridCol w="6422245">
                  <a:extLst>
                    <a:ext uri="{9D8B030D-6E8A-4147-A177-3AD203B41FA5}">
                      <a16:colId xmlns:a16="http://schemas.microsoft.com/office/drawing/2014/main" val="1896108933"/>
                    </a:ext>
                  </a:extLst>
                </a:gridCol>
              </a:tblGrid>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名前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性別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前回参加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solidFill>
                            <a:schemeClr val="tx1"/>
                          </a:solidFill>
                        </a:rPr>
                        <a:t>memo</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045146"/>
                  </a:ext>
                </a:extLst>
              </a:tr>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教師 </a:t>
                      </a:r>
                      <a:r>
                        <a:rPr kumimoji="1" lang="en-US" altLang="ja-JP" dirty="0">
                          <a:solidFill>
                            <a:schemeClr val="tx1"/>
                          </a:solidFill>
                          <a:latin typeface="BIZ UDゴシック" panose="020B0400000000000000" pitchFamily="49" charset="-128"/>
                          <a:ea typeface="BIZ UDゴシック" panose="020B0400000000000000" pitchFamily="49" charset="-128"/>
                        </a:rPr>
                        <a:t>A</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先行事例を持つ教師、教務部、国語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789055"/>
                  </a:ext>
                </a:extLst>
              </a:tr>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教師 </a:t>
                      </a:r>
                      <a:r>
                        <a:rPr kumimoji="1" lang="en-US" altLang="ja-JP" dirty="0">
                          <a:solidFill>
                            <a:schemeClr val="tx1"/>
                          </a:solidFill>
                          <a:latin typeface="BIZ UDゴシック" panose="020B0400000000000000" pitchFamily="49" charset="-128"/>
                          <a:ea typeface="BIZ UDゴシック" panose="020B0400000000000000" pitchFamily="49" charset="-128"/>
                        </a:rPr>
                        <a:t>B</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教務部、英語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1712035"/>
                  </a:ext>
                </a:extLst>
              </a:tr>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教師 </a:t>
                      </a:r>
                      <a:r>
                        <a:rPr kumimoji="1" lang="en-US" altLang="ja-JP" dirty="0">
                          <a:solidFill>
                            <a:schemeClr val="tx1"/>
                          </a:solidFill>
                          <a:latin typeface="BIZ UDゴシック" panose="020B0400000000000000" pitchFamily="49" charset="-128"/>
                          <a:ea typeface="BIZ UDゴシック" panose="020B0400000000000000" pitchFamily="49" charset="-128"/>
                        </a:rPr>
                        <a:t>C</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ゴシック" panose="020B0400000000000000" pitchFamily="49" charset="-128"/>
                          <a:ea typeface="BIZ UDゴシック" panose="020B0400000000000000" pitchFamily="49" charset="-128"/>
                        </a:rPr>
                        <a:t>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探究部長、国語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2011654"/>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教師 </a:t>
                      </a:r>
                      <a:r>
                        <a:rPr kumimoji="1" lang="en-US" altLang="ja-JP" dirty="0">
                          <a:latin typeface="BIZ UDゴシック" panose="020B0400000000000000" pitchFamily="49" charset="-128"/>
                          <a:ea typeface="BIZ UDゴシック" panose="020B0400000000000000" pitchFamily="49" charset="-128"/>
                        </a:rPr>
                        <a:t>G</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ゴシック" panose="020B0400000000000000" pitchFamily="49" charset="-128"/>
                          <a:ea typeface="BIZ UDゴシック" panose="020B0400000000000000" pitchFamily="49" charset="-128"/>
                        </a:rPr>
                        <a:t>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探究部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8759156"/>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教師 </a:t>
                      </a:r>
                      <a:r>
                        <a:rPr kumimoji="1" lang="en-US" altLang="ja-JP" dirty="0">
                          <a:latin typeface="BIZ UDゴシック" panose="020B0400000000000000" pitchFamily="49" charset="-128"/>
                          <a:ea typeface="BIZ UDゴシック" panose="020B0400000000000000" pitchFamily="49" charset="-128"/>
                        </a:rPr>
                        <a:t>H</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教務部長、数学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5651666"/>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教師 </a:t>
                      </a:r>
                      <a:r>
                        <a:rPr kumimoji="1" lang="en-US" altLang="ja-JP" dirty="0">
                          <a:latin typeface="BIZ UDゴシック" panose="020B0400000000000000" pitchFamily="49" charset="-128"/>
                          <a:ea typeface="BIZ UDゴシック" panose="020B0400000000000000" pitchFamily="49" charset="-128"/>
                        </a:rPr>
                        <a:t>I</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数学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612583"/>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教師 </a:t>
                      </a:r>
                      <a:r>
                        <a:rPr kumimoji="1" lang="en-US" altLang="ja-JP" dirty="0">
                          <a:latin typeface="BIZ UDゴシック" panose="020B0400000000000000" pitchFamily="49" charset="-128"/>
                          <a:ea typeface="BIZ UDゴシック" panose="020B0400000000000000" pitchFamily="49" charset="-128"/>
                        </a:rPr>
                        <a:t>J</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探究部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698125"/>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教師 </a:t>
                      </a:r>
                      <a:r>
                        <a:rPr kumimoji="1" lang="en-US" altLang="ja-JP" dirty="0">
                          <a:latin typeface="BIZ UDゴシック" panose="020B0400000000000000" pitchFamily="49" charset="-128"/>
                          <a:ea typeface="BIZ UDゴシック" panose="020B0400000000000000" pitchFamily="49" charset="-128"/>
                        </a:rPr>
                        <a:t>K</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ゴシック" panose="020B0400000000000000" pitchFamily="49" charset="-128"/>
                          <a:ea typeface="BIZ UDゴシック" panose="020B0400000000000000" pitchFamily="49" charset="-128"/>
                        </a:rPr>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227503"/>
                  </a:ext>
                </a:extLst>
              </a:tr>
            </a:tbl>
          </a:graphicData>
        </a:graphic>
      </p:graphicFrame>
      <p:sp>
        <p:nvSpPr>
          <p:cNvPr id="6" name="テキスト ボックス 5">
            <a:extLst>
              <a:ext uri="{FF2B5EF4-FFF2-40B4-BE49-F238E27FC236}">
                <a16:creationId xmlns:a16="http://schemas.microsoft.com/office/drawing/2014/main" id="{7388F37C-B9F2-0EE0-35FE-21C1850ED489}"/>
              </a:ext>
            </a:extLst>
          </p:cNvPr>
          <p:cNvSpPr txBox="1"/>
          <p:nvPr/>
        </p:nvSpPr>
        <p:spPr>
          <a:xfrm>
            <a:off x="838200" y="5873261"/>
            <a:ext cx="7571303" cy="369332"/>
          </a:xfrm>
          <a:prstGeom prst="rect">
            <a:avLst/>
          </a:prstGeom>
          <a:noFill/>
        </p:spPr>
        <p:txBody>
          <a:bodyPr wrap="none" rtlCol="0">
            <a:spAutoFit/>
          </a:bodyPr>
          <a:lstStyle/>
          <a:p>
            <a:r>
              <a:rPr kumimoji="1" lang="ja-JP" altLang="en-US" dirty="0">
                <a:latin typeface="BIZ UDゴシック" panose="020B0400000000000000" pitchFamily="49" charset="-128"/>
                <a:ea typeface="BIZ UDゴシック" panose="020B0400000000000000" pitchFamily="49" charset="-128"/>
              </a:rPr>
              <a:t>メンバーの入れ替わり、途中入退出もあり、グループ分けをせずに実施</a:t>
            </a:r>
          </a:p>
        </p:txBody>
      </p:sp>
    </p:spTree>
    <p:extLst>
      <p:ext uri="{BB962C8B-B14F-4D97-AF65-F5344CB8AC3E}">
        <p14:creationId xmlns:p14="http://schemas.microsoft.com/office/powerpoint/2010/main" val="2948666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FECE8-39C4-6637-8E76-3D4468D110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1EF3287-36B4-7210-F100-2E43C1D1AFD5}"/>
              </a:ext>
            </a:extLst>
          </p:cNvPr>
          <p:cNvSpPr>
            <a:spLocks noGrp="1"/>
          </p:cNvSpPr>
          <p:nvPr>
            <p:ph type="title"/>
          </p:nvPr>
        </p:nvSpPr>
        <p:spPr/>
        <p:txBody>
          <a:bodyPr/>
          <a:lstStyle/>
          <a:p>
            <a:pPr>
              <a:spcAft>
                <a:spcPts val="1000"/>
              </a:spcAft>
            </a:pPr>
            <a:r>
              <a:rPr lang="ja-JP" altLang="en-US" sz="2800" dirty="0">
                <a:solidFill>
                  <a:srgbClr val="151631"/>
                </a:solidFill>
                <a:latin typeface="メイリオ" panose="020B0604030504040204" pitchFamily="50" charset="-128"/>
                <a:ea typeface="メイリオ" panose="020B0604030504040204" pitchFamily="50" charset="-128"/>
              </a:rPr>
              <a:t>実践の状況</a:t>
            </a:r>
            <a:endParaRPr lang="en-US" altLang="ja-JP" sz="2800" dirty="0">
              <a:solidFill>
                <a:srgbClr val="15163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717990CD-4952-CBD5-62E8-54D939AB2EF6}"/>
              </a:ext>
            </a:extLst>
          </p:cNvPr>
          <p:cNvSpPr txBox="1"/>
          <p:nvPr/>
        </p:nvSpPr>
        <p:spPr>
          <a:xfrm>
            <a:off x="838200" y="1493134"/>
            <a:ext cx="10515600" cy="523220"/>
          </a:xfrm>
          <a:prstGeom prst="rect">
            <a:avLst/>
          </a:prstGeom>
          <a:noFill/>
        </p:spPr>
        <p:txBody>
          <a:bodyPr wrap="square" rtlCol="0">
            <a:spAutoFit/>
          </a:bodyPr>
          <a:lstStyle/>
          <a:p>
            <a:pPr marL="514350" indent="-514350">
              <a:spcAft>
                <a:spcPts val="1000"/>
              </a:spcAft>
              <a:buFont typeface="Arial" panose="020B0604020202020204" pitchFamily="34" charset="0"/>
              <a:buChar char="•"/>
            </a:pPr>
            <a:r>
              <a:rPr lang="en-US" altLang="ja-JP" sz="2800" dirty="0">
                <a:solidFill>
                  <a:srgbClr val="151631"/>
                </a:solidFill>
                <a:latin typeface="メイリオ" panose="020B0604030504040204" pitchFamily="50" charset="-128"/>
                <a:ea typeface="メイリオ" panose="020B0604030504040204" pitchFamily="50" charset="-128"/>
              </a:rPr>
              <a:t>7/29</a:t>
            </a:r>
            <a:r>
              <a:rPr lang="ja-JP" altLang="en-US" sz="2800" dirty="0">
                <a:solidFill>
                  <a:srgbClr val="151631"/>
                </a:solidFill>
                <a:latin typeface="メイリオ" panose="020B0604030504040204" pitchFamily="50" charset="-128"/>
                <a:ea typeface="メイリオ" panose="020B0604030504040204" pitchFamily="50" charset="-128"/>
              </a:rPr>
              <a:t>（火）</a:t>
            </a:r>
            <a:r>
              <a:rPr lang="en-US" altLang="ja-JP" sz="2800" dirty="0">
                <a:solidFill>
                  <a:srgbClr val="151631"/>
                </a:solidFill>
                <a:latin typeface="メイリオ" panose="020B0604030504040204" pitchFamily="50" charset="-128"/>
                <a:ea typeface="メイリオ" panose="020B0604030504040204" pitchFamily="50" charset="-128"/>
              </a:rPr>
              <a:t>12:40 – 13:30</a:t>
            </a:r>
          </a:p>
        </p:txBody>
      </p:sp>
      <p:graphicFrame>
        <p:nvGraphicFramePr>
          <p:cNvPr id="5" name="表 4">
            <a:extLst>
              <a:ext uri="{FF2B5EF4-FFF2-40B4-BE49-F238E27FC236}">
                <a16:creationId xmlns:a16="http://schemas.microsoft.com/office/drawing/2014/main" id="{48DF3BE2-3821-76A4-1DA4-F3B78C619693}"/>
              </a:ext>
            </a:extLst>
          </p:cNvPr>
          <p:cNvGraphicFramePr>
            <a:graphicFrameLocks noGrp="1"/>
          </p:cNvGraphicFramePr>
          <p:nvPr>
            <p:extLst>
              <p:ext uri="{D42A27DB-BD31-4B8C-83A1-F6EECF244321}">
                <p14:modId xmlns:p14="http://schemas.microsoft.com/office/powerpoint/2010/main" val="2923525662"/>
              </p:ext>
            </p:extLst>
          </p:nvPr>
        </p:nvGraphicFramePr>
        <p:xfrm>
          <a:off x="838201" y="2237660"/>
          <a:ext cx="10523986" cy="2966720"/>
        </p:xfrm>
        <a:graphic>
          <a:graphicData uri="http://schemas.openxmlformats.org/drawingml/2006/table">
            <a:tbl>
              <a:tblPr firstRow="1" bandRow="1">
                <a:tableStyleId>{5C22544A-7EE6-4342-B048-85BDC9FD1C3A}</a:tableStyleId>
              </a:tblPr>
              <a:tblGrid>
                <a:gridCol w="1364400">
                  <a:extLst>
                    <a:ext uri="{9D8B030D-6E8A-4147-A177-3AD203B41FA5}">
                      <a16:colId xmlns:a16="http://schemas.microsoft.com/office/drawing/2014/main" val="960321009"/>
                    </a:ext>
                  </a:extLst>
                </a:gridCol>
                <a:gridCol w="1364400">
                  <a:extLst>
                    <a:ext uri="{9D8B030D-6E8A-4147-A177-3AD203B41FA5}">
                      <a16:colId xmlns:a16="http://schemas.microsoft.com/office/drawing/2014/main" val="1243162305"/>
                    </a:ext>
                  </a:extLst>
                </a:gridCol>
                <a:gridCol w="1364400">
                  <a:extLst>
                    <a:ext uri="{9D8B030D-6E8A-4147-A177-3AD203B41FA5}">
                      <a16:colId xmlns:a16="http://schemas.microsoft.com/office/drawing/2014/main" val="2435481526"/>
                    </a:ext>
                  </a:extLst>
                </a:gridCol>
                <a:gridCol w="6430786">
                  <a:extLst>
                    <a:ext uri="{9D8B030D-6E8A-4147-A177-3AD203B41FA5}">
                      <a16:colId xmlns:a16="http://schemas.microsoft.com/office/drawing/2014/main" val="1896108933"/>
                    </a:ext>
                  </a:extLst>
                </a:gridCol>
              </a:tblGrid>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名前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性別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rPr>
                        <a:t>前回参加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a:solidFill>
                            <a:schemeClr val="tx1"/>
                          </a:solidFill>
                        </a:rPr>
                        <a:t>memo</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045146"/>
                  </a:ext>
                </a:extLst>
              </a:tr>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教師 </a:t>
                      </a:r>
                      <a:r>
                        <a:rPr kumimoji="1" lang="en-US" altLang="ja-JP" dirty="0">
                          <a:solidFill>
                            <a:schemeClr val="tx1"/>
                          </a:solidFill>
                          <a:latin typeface="BIZ UDゴシック" panose="020B0400000000000000" pitchFamily="49" charset="-128"/>
                          <a:ea typeface="BIZ UDゴシック" panose="020B0400000000000000" pitchFamily="49" charset="-128"/>
                        </a:rPr>
                        <a:t>A</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先行事例を持つ教師、教務部、国語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789055"/>
                  </a:ext>
                </a:extLst>
              </a:tr>
              <a:tr h="370840">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教師 </a:t>
                      </a:r>
                      <a:r>
                        <a:rPr kumimoji="1" lang="en-US" altLang="ja-JP" dirty="0">
                          <a:solidFill>
                            <a:schemeClr val="tx1"/>
                          </a:solidFill>
                          <a:latin typeface="BIZ UDゴシック" panose="020B0400000000000000" pitchFamily="49" charset="-128"/>
                          <a:ea typeface="BIZ UDゴシック" panose="020B0400000000000000" pitchFamily="49" charset="-128"/>
                        </a:rPr>
                        <a:t>B</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solidFill>
                            <a:schemeClr val="tx1"/>
                          </a:solidFill>
                          <a:latin typeface="BIZ UDゴシック" panose="020B0400000000000000" pitchFamily="49" charset="-128"/>
                          <a:ea typeface="BIZ UDゴシック" panose="020B0400000000000000" pitchFamily="49"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教務部、英語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1712035"/>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教師 </a:t>
                      </a:r>
                      <a:r>
                        <a:rPr kumimoji="1" lang="en-US" altLang="ja-JP" dirty="0">
                          <a:latin typeface="BIZ UDゴシック" panose="020B0400000000000000" pitchFamily="49" charset="-128"/>
                          <a:ea typeface="BIZ UDゴシック" panose="020B0400000000000000" pitchFamily="49" charset="-128"/>
                        </a:rPr>
                        <a:t>G</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ゴシック" panose="020B0400000000000000" pitchFamily="49" charset="-128"/>
                          <a:ea typeface="BIZ UDゴシック" panose="020B0400000000000000" pitchFamily="49"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探究部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8759156"/>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教師 </a:t>
                      </a:r>
                      <a:r>
                        <a:rPr kumimoji="1" lang="en-US" altLang="ja-JP" dirty="0">
                          <a:latin typeface="BIZ UDゴシック" panose="020B0400000000000000" pitchFamily="49" charset="-128"/>
                          <a:ea typeface="BIZ UDゴシック" panose="020B0400000000000000" pitchFamily="49" charset="-128"/>
                        </a:rPr>
                        <a:t>H</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男性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ゴシック" panose="020B0400000000000000" pitchFamily="49" charset="-128"/>
                          <a:ea typeface="BIZ UDゴシック" panose="020B0400000000000000" pitchFamily="49" charset="-128"/>
                        </a:rPr>
                        <a:t>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教務部長、数学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5651666"/>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教師 </a:t>
                      </a:r>
                      <a:r>
                        <a:rPr kumimoji="1" lang="en-US" altLang="ja-JP" dirty="0">
                          <a:latin typeface="BIZ UDゴシック" panose="020B0400000000000000" pitchFamily="49" charset="-128"/>
                          <a:ea typeface="BIZ UDゴシック" panose="020B0400000000000000" pitchFamily="49" charset="-128"/>
                        </a:rPr>
                        <a:t>I</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ゴシック" panose="020B0400000000000000" pitchFamily="49" charset="-128"/>
                          <a:ea typeface="BIZ UDゴシック" panose="020B0400000000000000" pitchFamily="49" charset="-128"/>
                        </a:rPr>
                        <a:t>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数学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612583"/>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教師 </a:t>
                      </a:r>
                      <a:r>
                        <a:rPr kumimoji="1" lang="en-US" altLang="ja-JP" dirty="0">
                          <a:latin typeface="BIZ UDゴシック" panose="020B0400000000000000" pitchFamily="49" charset="-128"/>
                          <a:ea typeface="BIZ UDゴシック" panose="020B0400000000000000" pitchFamily="49" charset="-128"/>
                        </a:rPr>
                        <a:t>J</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ゴシック" panose="020B0400000000000000" pitchFamily="49" charset="-128"/>
                          <a:ea typeface="BIZ UDゴシック" panose="020B0400000000000000" pitchFamily="49" charset="-128"/>
                        </a:rPr>
                        <a:t>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dirty="0">
                          <a:latin typeface="BIZ UDゴシック" panose="020B0400000000000000" pitchFamily="49" charset="-128"/>
                          <a:ea typeface="BIZ UDゴシック" panose="020B0400000000000000" pitchFamily="49" charset="-128"/>
                        </a:rPr>
                        <a:t>探究部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698125"/>
                  </a:ext>
                </a:extLst>
              </a:tr>
              <a:tr h="370840">
                <a:tc>
                  <a:txBody>
                    <a:bodyPr/>
                    <a:lstStyle/>
                    <a:p>
                      <a:r>
                        <a:rPr kumimoji="1" lang="ja-JP" altLang="en-US" dirty="0">
                          <a:latin typeface="BIZ UDゴシック" panose="020B0400000000000000" pitchFamily="49" charset="-128"/>
                          <a:ea typeface="BIZ UDゴシック" panose="020B0400000000000000" pitchFamily="49" charset="-128"/>
                        </a:rPr>
                        <a:t>教師 </a:t>
                      </a:r>
                      <a:r>
                        <a:rPr kumimoji="1" lang="en-US" altLang="ja-JP" dirty="0">
                          <a:latin typeface="BIZ UDゴシック" panose="020B0400000000000000" pitchFamily="49" charset="-128"/>
                          <a:ea typeface="BIZ UDゴシック" panose="020B0400000000000000" pitchFamily="49" charset="-128"/>
                        </a:rPr>
                        <a:t>K</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ゴシック" panose="020B0400000000000000" pitchFamily="49" charset="-128"/>
                          <a:ea typeface="BIZ UDゴシック" panose="020B0400000000000000" pitchFamily="49" charset="-128"/>
                        </a:rPr>
                        <a:t>女性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BIZ UDゴシック" panose="020B0400000000000000" pitchFamily="49" charset="-128"/>
                          <a:ea typeface="BIZ UDゴシック" panose="020B0400000000000000" pitchFamily="49" charset="-128"/>
                        </a:rPr>
                        <a:t>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3227503"/>
                  </a:ext>
                </a:extLst>
              </a:tr>
            </a:tbl>
          </a:graphicData>
        </a:graphic>
      </p:graphicFrame>
      <p:sp>
        <p:nvSpPr>
          <p:cNvPr id="6" name="テキスト ボックス 5">
            <a:extLst>
              <a:ext uri="{FF2B5EF4-FFF2-40B4-BE49-F238E27FC236}">
                <a16:creationId xmlns:a16="http://schemas.microsoft.com/office/drawing/2014/main" id="{6853B77C-048A-8DF5-0BC5-4FB68D2333D7}"/>
              </a:ext>
            </a:extLst>
          </p:cNvPr>
          <p:cNvSpPr txBox="1"/>
          <p:nvPr/>
        </p:nvSpPr>
        <p:spPr>
          <a:xfrm>
            <a:off x="838200" y="5873261"/>
            <a:ext cx="7571303" cy="369332"/>
          </a:xfrm>
          <a:prstGeom prst="rect">
            <a:avLst/>
          </a:prstGeom>
          <a:noFill/>
        </p:spPr>
        <p:txBody>
          <a:bodyPr wrap="none" rtlCol="0">
            <a:spAutoFit/>
          </a:bodyPr>
          <a:lstStyle/>
          <a:p>
            <a:r>
              <a:rPr kumimoji="1" lang="ja-JP" altLang="en-US" dirty="0">
                <a:latin typeface="BIZ UDゴシック" panose="020B0400000000000000" pitchFamily="49" charset="-128"/>
                <a:ea typeface="BIZ UDゴシック" panose="020B0400000000000000" pitchFamily="49" charset="-128"/>
              </a:rPr>
              <a:t>メンバーの入れ替わり、途中入退出もあり、グループ分けをせずに実施</a:t>
            </a:r>
          </a:p>
        </p:txBody>
      </p:sp>
    </p:spTree>
    <p:extLst>
      <p:ext uri="{BB962C8B-B14F-4D97-AF65-F5344CB8AC3E}">
        <p14:creationId xmlns:p14="http://schemas.microsoft.com/office/powerpoint/2010/main" val="95835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379519-1D16-8844-1E4C-CA4F183CBE75}"/>
              </a:ext>
            </a:extLst>
          </p:cNvPr>
          <p:cNvSpPr>
            <a:spLocks noGrp="1"/>
          </p:cNvSpPr>
          <p:nvPr>
            <p:ph type="title"/>
          </p:nvPr>
        </p:nvSpPr>
        <p:spPr/>
        <p:txBody>
          <a:bodyPr/>
          <a:lstStyle/>
          <a:p>
            <a:r>
              <a:rPr kumimoji="1" lang="ja-JP" altLang="en-US" dirty="0"/>
              <a:t>発表内容</a:t>
            </a:r>
          </a:p>
        </p:txBody>
      </p:sp>
      <p:sp>
        <p:nvSpPr>
          <p:cNvPr id="3" name="テキスト ボックス 2">
            <a:extLst>
              <a:ext uri="{FF2B5EF4-FFF2-40B4-BE49-F238E27FC236}">
                <a16:creationId xmlns:a16="http://schemas.microsoft.com/office/drawing/2014/main" id="{ED6FC495-24BB-B9F1-735B-F221D1484FC0}"/>
              </a:ext>
            </a:extLst>
          </p:cNvPr>
          <p:cNvSpPr txBox="1"/>
          <p:nvPr/>
        </p:nvSpPr>
        <p:spPr>
          <a:xfrm>
            <a:off x="838200" y="1540702"/>
            <a:ext cx="6992620" cy="2816156"/>
          </a:xfrm>
          <a:prstGeom prst="rect">
            <a:avLst/>
          </a:prstGeom>
          <a:noFill/>
        </p:spPr>
        <p:txBody>
          <a:bodyPr wrap="none" rtlCol="0">
            <a:spAutoFit/>
          </a:bodyPr>
          <a:lstStyle/>
          <a:p>
            <a:pPr marL="342900" indent="-342900">
              <a:spcAft>
                <a:spcPts val="1000"/>
              </a:spcAft>
              <a:buFont typeface="+mj-lt"/>
              <a:buAutoNum type="arabicPeriod"/>
            </a:pPr>
            <a:r>
              <a:rPr kumimoji="1" lang="ja-JP" altLang="en-US" sz="3800" dirty="0">
                <a:latin typeface="メイリオ" panose="020B0604030504040204" pitchFamily="50" charset="-128"/>
                <a:ea typeface="メイリオ" panose="020B0604030504040204" pitchFamily="50" charset="-128"/>
              </a:rPr>
              <a:t>研究の背景と目的</a:t>
            </a:r>
            <a:endParaRPr kumimoji="1" lang="en-US" altLang="ja-JP" sz="3800" dirty="0">
              <a:latin typeface="メイリオ" panose="020B0604030504040204" pitchFamily="50" charset="-128"/>
              <a:ea typeface="メイリオ" panose="020B0604030504040204" pitchFamily="50" charset="-128"/>
            </a:endParaRPr>
          </a:p>
          <a:p>
            <a:pPr marL="342900" indent="-342900">
              <a:spcAft>
                <a:spcPts val="1000"/>
              </a:spcAft>
              <a:buFont typeface="+mj-lt"/>
              <a:buAutoNum type="arabicPeriod"/>
            </a:pPr>
            <a:r>
              <a:rPr kumimoji="1" lang="ja-JP" altLang="en-US" sz="3800" dirty="0">
                <a:latin typeface="メイリオ" panose="020B0604030504040204" pitchFamily="50" charset="-128"/>
                <a:ea typeface="メイリオ" panose="020B0604030504040204" pitchFamily="50" charset="-128"/>
              </a:rPr>
              <a:t>先行研究</a:t>
            </a:r>
            <a:endParaRPr kumimoji="1" lang="en-US" altLang="ja-JP" sz="3800" dirty="0">
              <a:latin typeface="メイリオ" panose="020B0604030504040204" pitchFamily="50" charset="-128"/>
              <a:ea typeface="メイリオ" panose="020B0604030504040204" pitchFamily="50" charset="-128"/>
            </a:endParaRPr>
          </a:p>
          <a:p>
            <a:pPr marL="342900" indent="-342900">
              <a:spcAft>
                <a:spcPts val="1000"/>
              </a:spcAft>
              <a:buFont typeface="+mj-lt"/>
              <a:buAutoNum type="arabicPeriod"/>
            </a:pPr>
            <a:r>
              <a:rPr kumimoji="1" lang="ja-JP" altLang="en-US" sz="3800" dirty="0">
                <a:latin typeface="メイリオ" panose="020B0604030504040204" pitchFamily="50" charset="-128"/>
                <a:ea typeface="メイリオ" panose="020B0604030504040204" pitchFamily="50" charset="-128"/>
              </a:rPr>
              <a:t>実践の状況</a:t>
            </a:r>
            <a:endParaRPr kumimoji="1" lang="en-US" altLang="ja-JP" sz="3800" dirty="0">
              <a:latin typeface="メイリオ" panose="020B0604030504040204" pitchFamily="50" charset="-128"/>
              <a:ea typeface="メイリオ" panose="020B0604030504040204" pitchFamily="50" charset="-128"/>
            </a:endParaRPr>
          </a:p>
          <a:p>
            <a:pPr marL="342900" indent="-342900">
              <a:spcAft>
                <a:spcPts val="1000"/>
              </a:spcAft>
              <a:buFont typeface="+mj-lt"/>
              <a:buAutoNum type="arabicPeriod"/>
            </a:pPr>
            <a:r>
              <a:rPr lang="ja-JP" altLang="en-US" sz="3800" dirty="0">
                <a:latin typeface="メイリオ" panose="020B0604030504040204" pitchFamily="50" charset="-128"/>
                <a:ea typeface="メイリオ" panose="020B0604030504040204" pitchFamily="50" charset="-128"/>
              </a:rPr>
              <a:t>ここまでの考察と今後の課題</a:t>
            </a:r>
            <a:endParaRPr lang="en-US" altLang="ja-JP" sz="3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03638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D1690-CD2E-FE78-0098-0DD0538FFA7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018A9E0-216E-6BAC-55C1-70F2E5F8A9EF}"/>
              </a:ext>
            </a:extLst>
          </p:cNvPr>
          <p:cNvSpPr>
            <a:spLocks noGrp="1"/>
          </p:cNvSpPr>
          <p:nvPr>
            <p:ph type="title"/>
          </p:nvPr>
        </p:nvSpPr>
        <p:spPr/>
        <p:txBody>
          <a:bodyPr/>
          <a:lstStyle/>
          <a:p>
            <a:r>
              <a:rPr kumimoji="1" lang="ja-JP" altLang="en-US" dirty="0"/>
              <a:t>ここまでの考察と今後の課題</a:t>
            </a:r>
          </a:p>
        </p:txBody>
      </p:sp>
      <p:sp>
        <p:nvSpPr>
          <p:cNvPr id="6" name="テキスト ボックス 5">
            <a:extLst>
              <a:ext uri="{FF2B5EF4-FFF2-40B4-BE49-F238E27FC236}">
                <a16:creationId xmlns:a16="http://schemas.microsoft.com/office/drawing/2014/main" id="{BB274BD7-BF41-156D-9F1D-C3932E6B1159}"/>
              </a:ext>
            </a:extLst>
          </p:cNvPr>
          <p:cNvSpPr txBox="1"/>
          <p:nvPr/>
        </p:nvSpPr>
        <p:spPr>
          <a:xfrm>
            <a:off x="838200" y="1282615"/>
            <a:ext cx="10515600" cy="5037276"/>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最初の依頼にあたっては、すでに信頼関係構築が済んでいる教師を窓口にするが、その教師と管理職との関係性にも着目する必要がある</a:t>
            </a:r>
            <a:endParaRPr lang="en-US" altLang="ja-JP" sz="2400" dirty="0">
              <a:latin typeface="メイリオ" panose="020B0604030504040204" pitchFamily="50" charset="-128"/>
              <a:ea typeface="メイリオ" panose="020B0604030504040204" pitchFamily="50" charset="-128"/>
            </a:endParaRPr>
          </a:p>
          <a:p>
            <a:pPr marL="342900" indent="-342900">
              <a:spcAft>
                <a:spcPts val="10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ここまでの取り組みを</a:t>
            </a:r>
            <a:r>
              <a:rPr lang="en-US" altLang="ja-JP" sz="2400" dirty="0">
                <a:latin typeface="メイリオ" panose="020B0604030504040204" pitchFamily="50" charset="-128"/>
                <a:ea typeface="メイリオ" panose="020B0604030504040204" pitchFamily="50" charset="-128"/>
              </a:rPr>
              <a:t>CL</a:t>
            </a:r>
            <a:r>
              <a:rPr lang="ja-JP" altLang="en-US" sz="2400" dirty="0">
                <a:latin typeface="メイリオ" panose="020B0604030504040204" pitchFamily="50" charset="-128"/>
                <a:ea typeface="メイリオ" panose="020B0604030504040204" pitchFamily="50" charset="-128"/>
              </a:rPr>
              <a:t>を実施する準備として捉え、ミラーとして活用することが可能</a:t>
            </a:r>
            <a:endParaRPr lang="en-US" altLang="ja-JP" sz="2400" dirty="0">
              <a:latin typeface="メイリオ" panose="020B0604030504040204" pitchFamily="50" charset="-128"/>
              <a:ea typeface="メイリオ" panose="020B0604030504040204" pitchFamily="50" charset="-128"/>
            </a:endParaRPr>
          </a:p>
          <a:p>
            <a:pPr marL="342900" indent="-342900">
              <a:spcAft>
                <a:spcPts val="10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参加教師を</a:t>
            </a:r>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つのカテゴリ（仮称：先駆牽引層、安定維持層、慎重抵抗層）に位置付け、</a:t>
            </a:r>
            <a:r>
              <a:rPr lang="en-US" altLang="ja-JP" sz="2400" dirty="0">
                <a:latin typeface="メイリオ" panose="020B0604030504040204" pitchFamily="50" charset="-128"/>
                <a:ea typeface="メイリオ" panose="020B0604030504040204" pitchFamily="50" charset="-128"/>
              </a:rPr>
              <a:t>CL</a:t>
            </a:r>
            <a:r>
              <a:rPr lang="ja-JP" altLang="en-US" sz="2400" dirty="0">
                <a:latin typeface="メイリオ" panose="020B0604030504040204" pitchFamily="50" charset="-128"/>
                <a:ea typeface="メイリオ" panose="020B0604030504040204" pitchFamily="50" charset="-128"/>
              </a:rPr>
              <a:t>に適したグループの構成パターンを見つけられる可能性がある</a:t>
            </a:r>
            <a:endParaRPr lang="en-US" altLang="ja-JP" sz="2400" dirty="0">
              <a:latin typeface="メイリオ" panose="020B0604030504040204" pitchFamily="50" charset="-128"/>
              <a:ea typeface="メイリオ" panose="020B0604030504040204" pitchFamily="50" charset="-128"/>
            </a:endParaRPr>
          </a:p>
          <a:p>
            <a:pPr marL="342900" indent="-342900">
              <a:spcAft>
                <a:spcPts val="10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時間と対話をするための環境が十分確保できていない状況での実施であったが、参加教師たちは活動に意味を見出し継続した実施を求めている　→問いかけを試みた段階で</a:t>
            </a:r>
            <a:r>
              <a:rPr lang="en-US" altLang="ja-JP" sz="2400" dirty="0">
                <a:latin typeface="メイリオ" panose="020B0604030504040204" pitchFamily="50" charset="-128"/>
                <a:ea typeface="メイリオ" panose="020B0604030504040204" pitchFamily="50" charset="-128"/>
              </a:rPr>
              <a:t>CL</a:t>
            </a:r>
            <a:r>
              <a:rPr lang="ja-JP" altLang="en-US" sz="2400" dirty="0">
                <a:latin typeface="メイリオ" panose="020B0604030504040204" pitchFamily="50" charset="-128"/>
                <a:ea typeface="メイリオ" panose="020B0604030504040204" pitchFamily="50" charset="-128"/>
              </a:rPr>
              <a:t>の意義は伝わっている</a:t>
            </a:r>
            <a:endParaRPr lang="en-US" altLang="ja-JP" sz="2400" dirty="0">
              <a:latin typeface="メイリオ" panose="020B0604030504040204" pitchFamily="50" charset="-128"/>
              <a:ea typeface="メイリオ" panose="020B0604030504040204" pitchFamily="50" charset="-128"/>
            </a:endParaRPr>
          </a:p>
          <a:p>
            <a:pPr marL="342900" indent="-342900">
              <a:spcAft>
                <a:spcPts val="10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教師への</a:t>
            </a:r>
            <a:r>
              <a:rPr lang="en-US" altLang="ja-JP" sz="2400" dirty="0">
                <a:latin typeface="メイリオ" panose="020B0604030504040204" pitchFamily="50" charset="-128"/>
                <a:ea typeface="メイリオ" panose="020B0604030504040204" pitchFamily="50" charset="-128"/>
              </a:rPr>
              <a:t>CL</a:t>
            </a:r>
            <a:r>
              <a:rPr lang="ja-JP" altLang="en-US" sz="2400" dirty="0">
                <a:latin typeface="メイリオ" panose="020B0604030504040204" pitchFamily="50" charset="-128"/>
                <a:ea typeface="メイリオ" panose="020B0604030504040204" pitchFamily="50" charset="-128"/>
              </a:rPr>
              <a:t>を試みる際、研究者と実践者（教師）との距離感や、教師同士の人間関係、学校の組織に対する予備調査が重要である</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5629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0FE35-503D-41AB-EEDF-1D27F72C68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72C01F8-6BFB-5D25-74F6-9173DC5ED6D2}"/>
              </a:ext>
            </a:extLst>
          </p:cNvPr>
          <p:cNvSpPr>
            <a:spLocks noGrp="1"/>
          </p:cNvSpPr>
          <p:nvPr>
            <p:ph type="title"/>
          </p:nvPr>
        </p:nvSpPr>
        <p:spPr/>
        <p:txBody>
          <a:bodyPr/>
          <a:lstStyle/>
          <a:p>
            <a:r>
              <a:rPr lang="ja-JP" altLang="en-US" dirty="0"/>
              <a:t>研究の背景と目的</a:t>
            </a:r>
            <a:endParaRPr kumimoji="1" lang="ja-JP" altLang="en-US" dirty="0"/>
          </a:p>
        </p:txBody>
      </p:sp>
      <p:sp>
        <p:nvSpPr>
          <p:cNvPr id="3" name="テキスト ボックス 2">
            <a:extLst>
              <a:ext uri="{FF2B5EF4-FFF2-40B4-BE49-F238E27FC236}">
                <a16:creationId xmlns:a16="http://schemas.microsoft.com/office/drawing/2014/main" id="{2C116EEA-0918-6BE4-BF22-7895A1E9D214}"/>
              </a:ext>
            </a:extLst>
          </p:cNvPr>
          <p:cNvSpPr txBox="1"/>
          <p:nvPr/>
        </p:nvSpPr>
        <p:spPr>
          <a:xfrm>
            <a:off x="838200" y="1365337"/>
            <a:ext cx="10515600" cy="2087064"/>
          </a:xfrm>
          <a:prstGeom prst="rect">
            <a:avLst/>
          </a:prstGeom>
          <a:noFill/>
          <a:ln w="38100">
            <a:solidFill>
              <a:srgbClr val="43489B"/>
            </a:solidFill>
          </a:ln>
        </p:spPr>
        <p:txBody>
          <a:bodyPr wrap="square" lIns="180000" tIns="180000" rIns="180000" bIns="180000" rtlCol="0">
            <a:spAutoFit/>
          </a:bodyPr>
          <a:lstStyle/>
          <a:p>
            <a:pPr>
              <a:spcAft>
                <a:spcPts val="1000"/>
              </a:spcAft>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リサーチクエスチョン</a:t>
            </a:r>
            <a:r>
              <a:rPr lang="en-US" altLang="ja-JP" sz="2800" dirty="0">
                <a:latin typeface="メイリオ" panose="020B0604030504040204" pitchFamily="50" charset="-128"/>
                <a:ea typeface="メイリオ" panose="020B0604030504040204" pitchFamily="50" charset="-128"/>
              </a:rPr>
              <a:t>】</a:t>
            </a:r>
            <a:br>
              <a:rPr lang="en-US" altLang="ja-JP"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教師はチェンジラボラトリー（以降</a:t>
            </a:r>
            <a:r>
              <a:rPr lang="en-US" altLang="ja-JP" sz="2800" dirty="0">
                <a:latin typeface="メイリオ" panose="020B0604030504040204" pitchFamily="50" charset="-128"/>
                <a:ea typeface="メイリオ" panose="020B0604030504040204" pitchFamily="50" charset="-128"/>
              </a:rPr>
              <a:t>CL</a:t>
            </a:r>
            <a:r>
              <a:rPr lang="ja-JP" altLang="en-US" sz="2800" dirty="0">
                <a:latin typeface="メイリオ" panose="020B0604030504040204" pitchFamily="50" charset="-128"/>
                <a:ea typeface="メイリオ" panose="020B0604030504040204" pitchFamily="50" charset="-128"/>
              </a:rPr>
              <a:t>）を受け入れ実践することにより</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社会に開かれた教育課程</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の実現に向けた教師エージェンシーをいかに形成し、既存の校内研修を変革するのか？</a:t>
            </a:r>
            <a:endParaRPr lang="en-US" altLang="ja-JP" sz="28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B1F4DD1B-0260-2D1C-8933-7C114421F129}"/>
              </a:ext>
            </a:extLst>
          </p:cNvPr>
          <p:cNvSpPr txBox="1"/>
          <p:nvPr/>
        </p:nvSpPr>
        <p:spPr>
          <a:xfrm>
            <a:off x="838200" y="3778001"/>
            <a:ext cx="10515600" cy="2380139"/>
          </a:xfrm>
          <a:prstGeom prst="rect">
            <a:avLst/>
          </a:prstGeom>
          <a:noFill/>
        </p:spPr>
        <p:txBody>
          <a:bodyPr wrap="square" rtlCol="0">
            <a:spAutoFit/>
          </a:bodyPr>
          <a:lstStyle/>
          <a:p>
            <a:pPr>
              <a:spcAft>
                <a:spcPts val="1000"/>
              </a:spcAft>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研究目的（第</a:t>
            </a:r>
            <a:r>
              <a:rPr lang="en-US" altLang="ja-JP" sz="2800" dirty="0">
                <a:latin typeface="メイリオ" panose="020B0604030504040204" pitchFamily="50" charset="-128"/>
                <a:ea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rPr>
              <a:t>段階）</a:t>
            </a:r>
            <a:r>
              <a:rPr lang="en-US" altLang="ja-JP" sz="2800" dirty="0">
                <a:latin typeface="メイリオ" panose="020B0604030504040204" pitchFamily="50" charset="-128"/>
                <a:ea typeface="メイリオ" panose="020B0604030504040204" pitchFamily="50" charset="-128"/>
              </a:rPr>
              <a:t>】</a:t>
            </a:r>
          </a:p>
          <a:p>
            <a:pPr marL="457200" indent="-457200">
              <a:spcAft>
                <a:spcPts val="1000"/>
              </a:spcAft>
              <a:buFont typeface="Arial" panose="020B0604020202020204" pitchFamily="34" charset="0"/>
              <a:buChar char="•"/>
            </a:pPr>
            <a:r>
              <a:rPr lang="en-US" altLang="ja-JP" sz="2800" dirty="0">
                <a:latin typeface="メイリオ" panose="020B0604030504040204" pitchFamily="50" charset="-128"/>
                <a:ea typeface="メイリオ" panose="020B0604030504040204" pitchFamily="50" charset="-128"/>
              </a:rPr>
              <a:t>CL</a:t>
            </a:r>
            <a:r>
              <a:rPr lang="ja-JP" altLang="en-US" sz="2800" dirty="0">
                <a:latin typeface="メイリオ" panose="020B0604030504040204" pitchFamily="50" charset="-128"/>
                <a:ea typeface="メイリオ" panose="020B0604030504040204" pitchFamily="50" charset="-128"/>
              </a:rPr>
              <a:t>を導入するためのプロセスについて明らかにし、研究者と実践者との協働探究の場を作り出す方法をデザインする</a:t>
            </a:r>
            <a:endParaRPr lang="en-US" altLang="ja-JP" sz="2400" dirty="0">
              <a:latin typeface="メイリオ" panose="020B0604030504040204" pitchFamily="50" charset="-128"/>
              <a:ea typeface="メイリオ" panose="020B0604030504040204" pitchFamily="50" charset="-128"/>
            </a:endParaRPr>
          </a:p>
          <a:p>
            <a:pPr marL="914400" lvl="1" indent="-457200">
              <a:spcAft>
                <a:spcPts val="1000"/>
              </a:spcAft>
              <a:buFont typeface="Wingdings" panose="05000000000000000000" pitchFamily="2" charset="2"/>
              <a:buChar char="ü"/>
            </a:pPr>
            <a:r>
              <a:rPr lang="en-US" altLang="ja-JP" sz="2400" dirty="0">
                <a:latin typeface="メイリオ" panose="020B0604030504040204" pitchFamily="50" charset="-128"/>
                <a:ea typeface="メイリオ" panose="020B0604030504040204" pitchFamily="50" charset="-128"/>
              </a:rPr>
              <a:t>CL</a:t>
            </a:r>
            <a:r>
              <a:rPr lang="ja-JP" altLang="en-US" sz="2400" dirty="0">
                <a:latin typeface="メイリオ" panose="020B0604030504040204" pitchFamily="50" charset="-128"/>
                <a:ea typeface="メイリオ" panose="020B0604030504040204" pitchFamily="50" charset="-128"/>
              </a:rPr>
              <a:t>が果たす役割を明確にし、学校現場に適用するための方法を確立する</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8594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16784-2354-FC4E-B949-D1F9BE5531E9}"/>
              </a:ext>
            </a:extLst>
          </p:cNvPr>
          <p:cNvSpPr>
            <a:spLocks noGrp="1"/>
          </p:cNvSpPr>
          <p:nvPr>
            <p:ph type="title"/>
          </p:nvPr>
        </p:nvSpPr>
        <p:spPr/>
        <p:txBody>
          <a:bodyPr/>
          <a:lstStyle/>
          <a:p>
            <a:r>
              <a:rPr lang="ja-JP" altLang="en-US" dirty="0"/>
              <a:t>研究の背景と目的</a:t>
            </a:r>
            <a:endParaRPr kumimoji="1" lang="ja-JP" altLang="en-US" dirty="0"/>
          </a:p>
        </p:txBody>
      </p:sp>
      <p:sp>
        <p:nvSpPr>
          <p:cNvPr id="4" name="テキスト ボックス 3">
            <a:extLst>
              <a:ext uri="{FF2B5EF4-FFF2-40B4-BE49-F238E27FC236}">
                <a16:creationId xmlns:a16="http://schemas.microsoft.com/office/drawing/2014/main" id="{E0242B43-730D-1210-1150-C5976BA0FE7A}"/>
              </a:ext>
            </a:extLst>
          </p:cNvPr>
          <p:cNvSpPr txBox="1"/>
          <p:nvPr/>
        </p:nvSpPr>
        <p:spPr>
          <a:xfrm>
            <a:off x="838200" y="1398480"/>
            <a:ext cx="10515600" cy="523220"/>
          </a:xfrm>
          <a:prstGeom prst="rect">
            <a:avLst/>
          </a:prstGeom>
          <a:noFill/>
        </p:spPr>
        <p:txBody>
          <a:bodyPr wrap="square" rtlCol="0">
            <a:spAutoFit/>
          </a:bodyPr>
          <a:lstStyle/>
          <a:p>
            <a:pPr>
              <a:spcAft>
                <a:spcPts val="1000"/>
              </a:spcAft>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本発表の位置づけ</a:t>
            </a:r>
            <a:r>
              <a:rPr lang="en-US" altLang="ja-JP" sz="2800" dirty="0">
                <a:latin typeface="メイリオ" panose="020B0604030504040204" pitchFamily="50" charset="-128"/>
                <a:ea typeface="メイリオ" panose="020B0604030504040204" pitchFamily="50" charset="-128"/>
              </a:rPr>
              <a:t>】</a:t>
            </a:r>
          </a:p>
        </p:txBody>
      </p:sp>
      <p:sp>
        <p:nvSpPr>
          <p:cNvPr id="5" name="矢印: 右 4">
            <a:extLst>
              <a:ext uri="{FF2B5EF4-FFF2-40B4-BE49-F238E27FC236}">
                <a16:creationId xmlns:a16="http://schemas.microsoft.com/office/drawing/2014/main" id="{B54C5589-D86C-E87C-6D9B-3AFF6A70AA71}"/>
              </a:ext>
            </a:extLst>
          </p:cNvPr>
          <p:cNvSpPr/>
          <p:nvPr/>
        </p:nvSpPr>
        <p:spPr>
          <a:xfrm>
            <a:off x="1064712" y="2169917"/>
            <a:ext cx="10289088" cy="789140"/>
          </a:xfrm>
          <a:prstGeom prst="rightArrow">
            <a:avLst/>
          </a:prstGeom>
          <a:solidFill>
            <a:srgbClr val="434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7EF77E6E-3F6A-02A7-D864-E317538D0B5D}"/>
              </a:ext>
            </a:extLst>
          </p:cNvPr>
          <p:cNvSpPr/>
          <p:nvPr/>
        </p:nvSpPr>
        <p:spPr>
          <a:xfrm>
            <a:off x="838200" y="2276388"/>
            <a:ext cx="576197" cy="576197"/>
          </a:xfrm>
          <a:prstGeom prst="ellipse">
            <a:avLst/>
          </a:prstGeom>
          <a:solidFill>
            <a:srgbClr val="A1A4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5155703A-4155-E9F2-4E4A-904DC4ADEECB}"/>
              </a:ext>
            </a:extLst>
          </p:cNvPr>
          <p:cNvSpPr/>
          <p:nvPr/>
        </p:nvSpPr>
        <p:spPr>
          <a:xfrm>
            <a:off x="2957185" y="2169917"/>
            <a:ext cx="789140" cy="789140"/>
          </a:xfrm>
          <a:prstGeom prst="ellipse">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7A9E2502-D3A0-7655-8B65-7A622083F738}"/>
              </a:ext>
            </a:extLst>
          </p:cNvPr>
          <p:cNvSpPr/>
          <p:nvPr/>
        </p:nvSpPr>
        <p:spPr>
          <a:xfrm>
            <a:off x="5289113" y="2045807"/>
            <a:ext cx="1037358" cy="1037358"/>
          </a:xfrm>
          <a:prstGeom prst="ellipse">
            <a:avLst/>
          </a:prstGeom>
          <a:solidFill>
            <a:srgbClr val="A1A4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8FC57746-3172-B250-D67D-680647F8581D}"/>
              </a:ext>
            </a:extLst>
          </p:cNvPr>
          <p:cNvSpPr/>
          <p:nvPr/>
        </p:nvSpPr>
        <p:spPr>
          <a:xfrm>
            <a:off x="7869259" y="1881708"/>
            <a:ext cx="1365556" cy="1365556"/>
          </a:xfrm>
          <a:prstGeom prst="ellipse">
            <a:avLst/>
          </a:prstGeom>
          <a:solidFill>
            <a:srgbClr val="A1A4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02DF617-BD01-65E4-C831-4C20155D8202}"/>
              </a:ext>
            </a:extLst>
          </p:cNvPr>
          <p:cNvSpPr txBox="1"/>
          <p:nvPr/>
        </p:nvSpPr>
        <p:spPr>
          <a:xfrm>
            <a:off x="894826" y="3371374"/>
            <a:ext cx="1792789" cy="92333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社会に開かれた教育とはどうあるべきか</a:t>
            </a:r>
          </a:p>
        </p:txBody>
      </p:sp>
      <p:sp>
        <p:nvSpPr>
          <p:cNvPr id="11" name="テキスト ボックス 10">
            <a:extLst>
              <a:ext uri="{FF2B5EF4-FFF2-40B4-BE49-F238E27FC236}">
                <a16:creationId xmlns:a16="http://schemas.microsoft.com/office/drawing/2014/main" id="{39BAE6D1-43E7-281E-06E7-29A87F85751F}"/>
              </a:ext>
            </a:extLst>
          </p:cNvPr>
          <p:cNvSpPr txBox="1"/>
          <p:nvPr/>
        </p:nvSpPr>
        <p:spPr>
          <a:xfrm>
            <a:off x="7869259" y="3371374"/>
            <a:ext cx="1792789"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学校教育と社会教育の対立構造をどう乗り越えるか</a:t>
            </a:r>
          </a:p>
        </p:txBody>
      </p:sp>
      <p:sp>
        <p:nvSpPr>
          <p:cNvPr id="12" name="テキスト ボックス 11">
            <a:extLst>
              <a:ext uri="{FF2B5EF4-FFF2-40B4-BE49-F238E27FC236}">
                <a16:creationId xmlns:a16="http://schemas.microsoft.com/office/drawing/2014/main" id="{F954F33C-A012-10B2-29ED-53D0ABF02CE7}"/>
              </a:ext>
            </a:extLst>
          </p:cNvPr>
          <p:cNvSpPr txBox="1"/>
          <p:nvPr/>
        </p:nvSpPr>
        <p:spPr>
          <a:xfrm>
            <a:off x="2957185" y="3371374"/>
            <a:ext cx="1792789" cy="1200329"/>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高校の探求的学びのカリキュラム作り校内研修における変革</a:t>
            </a:r>
          </a:p>
        </p:txBody>
      </p:sp>
      <p:sp>
        <p:nvSpPr>
          <p:cNvPr id="13" name="テキスト ボックス 12">
            <a:extLst>
              <a:ext uri="{FF2B5EF4-FFF2-40B4-BE49-F238E27FC236}">
                <a16:creationId xmlns:a16="http://schemas.microsoft.com/office/drawing/2014/main" id="{F2FBB34C-C992-E031-EAF4-DDAAFD673E11}"/>
              </a:ext>
            </a:extLst>
          </p:cNvPr>
          <p:cNvSpPr txBox="1"/>
          <p:nvPr/>
        </p:nvSpPr>
        <p:spPr>
          <a:xfrm>
            <a:off x="2129987" y="2419283"/>
            <a:ext cx="2510950" cy="369332"/>
          </a:xfrm>
          <a:prstGeom prst="rect">
            <a:avLst/>
          </a:prstGeom>
          <a:noFill/>
        </p:spPr>
        <p:txBody>
          <a:bodyPr wrap="square" rtlCol="0">
            <a:spAutoFit/>
          </a:bodyPr>
          <a:lstStyle/>
          <a:p>
            <a:r>
              <a:rPr lang="ja-JP" altLang="en-US" b="1" dirty="0">
                <a:solidFill>
                  <a:schemeClr val="bg1"/>
                </a:solidFill>
                <a:latin typeface="メイリオ" panose="020B0604030504040204" pitchFamily="50" charset="-128"/>
                <a:ea typeface="メイリオ" panose="020B0604030504040204" pitchFamily="50" charset="-128"/>
              </a:rPr>
              <a:t>教師のエージェンシー</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8F29C4AF-FFD2-70F0-763C-E4F03D730E39}"/>
              </a:ext>
            </a:extLst>
          </p:cNvPr>
          <p:cNvSpPr txBox="1"/>
          <p:nvPr/>
        </p:nvSpPr>
        <p:spPr>
          <a:xfrm>
            <a:off x="4640937" y="2419283"/>
            <a:ext cx="2510950" cy="369332"/>
          </a:xfrm>
          <a:prstGeom prst="rect">
            <a:avLst/>
          </a:prstGeom>
          <a:noFill/>
        </p:spPr>
        <p:txBody>
          <a:bodyPr wrap="square" rtlCol="0">
            <a:sp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生徒の学びの変革</a:t>
            </a:r>
          </a:p>
        </p:txBody>
      </p:sp>
      <p:sp>
        <p:nvSpPr>
          <p:cNvPr id="15" name="テキスト ボックス 14">
            <a:extLst>
              <a:ext uri="{FF2B5EF4-FFF2-40B4-BE49-F238E27FC236}">
                <a16:creationId xmlns:a16="http://schemas.microsoft.com/office/drawing/2014/main" id="{4DAF72E0-E955-0909-B57A-638237701240}"/>
              </a:ext>
            </a:extLst>
          </p:cNvPr>
          <p:cNvSpPr txBox="1"/>
          <p:nvPr/>
        </p:nvSpPr>
        <p:spPr>
          <a:xfrm>
            <a:off x="7296562" y="2420368"/>
            <a:ext cx="2510950" cy="369332"/>
          </a:xfrm>
          <a:prstGeom prst="rect">
            <a:avLst/>
          </a:prstGeom>
          <a:noFill/>
        </p:spPr>
        <p:txBody>
          <a:bodyPr wrap="square" rtlCol="0">
            <a:spAutoFit/>
          </a:bodyPr>
          <a:lstStyle/>
          <a:p>
            <a:pPr algn="ctr"/>
            <a:r>
              <a:rPr lang="ja-JP" altLang="en-US" b="1" dirty="0">
                <a:solidFill>
                  <a:schemeClr val="bg1"/>
                </a:solidFill>
                <a:latin typeface="メイリオ" panose="020B0604030504040204" pitchFamily="50" charset="-128"/>
                <a:ea typeface="メイリオ" panose="020B0604030504040204" pitchFamily="50" charset="-128"/>
              </a:rPr>
              <a:t>学校</a:t>
            </a:r>
            <a:r>
              <a:rPr kumimoji="1" lang="ja-JP" altLang="en-US" b="1" dirty="0">
                <a:solidFill>
                  <a:schemeClr val="bg1"/>
                </a:solidFill>
                <a:latin typeface="メイリオ" panose="020B0604030504040204" pitchFamily="50" charset="-128"/>
                <a:ea typeface="メイリオ" panose="020B0604030504040204" pitchFamily="50" charset="-128"/>
              </a:rPr>
              <a:t>の変革</a:t>
            </a:r>
          </a:p>
        </p:txBody>
      </p:sp>
      <p:sp>
        <p:nvSpPr>
          <p:cNvPr id="16" name="テキスト ボックス 15">
            <a:extLst>
              <a:ext uri="{FF2B5EF4-FFF2-40B4-BE49-F238E27FC236}">
                <a16:creationId xmlns:a16="http://schemas.microsoft.com/office/drawing/2014/main" id="{83A28D41-E06D-F3E2-F4FB-19CE4A42ADBE}"/>
              </a:ext>
            </a:extLst>
          </p:cNvPr>
          <p:cNvSpPr txBox="1"/>
          <p:nvPr/>
        </p:nvSpPr>
        <p:spPr>
          <a:xfrm>
            <a:off x="5289113" y="3371374"/>
            <a:ext cx="1792789" cy="92333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高校の探求的学びのカリキュラム変革</a:t>
            </a:r>
          </a:p>
        </p:txBody>
      </p:sp>
      <p:sp>
        <p:nvSpPr>
          <p:cNvPr id="17" name="テキスト ボックス 16">
            <a:extLst>
              <a:ext uri="{FF2B5EF4-FFF2-40B4-BE49-F238E27FC236}">
                <a16:creationId xmlns:a16="http://schemas.microsoft.com/office/drawing/2014/main" id="{28BE3B28-7E01-A9D9-2B16-6187D3F5BC84}"/>
              </a:ext>
            </a:extLst>
          </p:cNvPr>
          <p:cNvSpPr txBox="1"/>
          <p:nvPr/>
        </p:nvSpPr>
        <p:spPr>
          <a:xfrm>
            <a:off x="838200" y="4742926"/>
            <a:ext cx="10515600" cy="954107"/>
          </a:xfrm>
          <a:prstGeom prst="rect">
            <a:avLst/>
          </a:prstGeom>
          <a:noFill/>
        </p:spPr>
        <p:txBody>
          <a:bodyPr wrap="square" rtlCol="0">
            <a:spAutoFit/>
          </a:bodyPr>
          <a:lstStyle/>
          <a:p>
            <a:pPr>
              <a:spcAft>
                <a:spcPts val="1000"/>
              </a:spcAft>
            </a:pPr>
            <a:r>
              <a:rPr lang="en-US" altLang="ja-JP" sz="2800" dirty="0">
                <a:latin typeface="メイリオ" panose="020B0604030504040204" pitchFamily="50" charset="-128"/>
                <a:ea typeface="メイリオ" panose="020B0604030504040204" pitchFamily="50" charset="-128"/>
              </a:rPr>
              <a:t>CL</a:t>
            </a:r>
            <a:r>
              <a:rPr lang="ja-JP" altLang="en-US" sz="2800" dirty="0">
                <a:latin typeface="メイリオ" panose="020B0604030504040204" pitchFamily="50" charset="-128"/>
                <a:ea typeface="メイリオ" panose="020B0604030504040204" pitchFamily="50" charset="-128"/>
              </a:rPr>
              <a:t>がどのようなプロセスを経て教師に受け入れられ、それがどのように生徒の学びの変革に作用し、学校を変えていくのか</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8362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DCBEE-1DB6-EAD2-DB5D-6F4D44DCB3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4A4563A-E4C9-2A27-BB69-AF68560B71DD}"/>
              </a:ext>
            </a:extLst>
          </p:cNvPr>
          <p:cNvSpPr>
            <a:spLocks noGrp="1"/>
          </p:cNvSpPr>
          <p:nvPr>
            <p:ph type="title"/>
          </p:nvPr>
        </p:nvSpPr>
        <p:spPr/>
        <p:txBody>
          <a:bodyPr/>
          <a:lstStyle/>
          <a:p>
            <a:r>
              <a:rPr lang="ja-JP" altLang="en-US" dirty="0"/>
              <a:t>研究の背景と目的</a:t>
            </a:r>
            <a:endParaRPr kumimoji="1" lang="ja-JP" altLang="en-US" dirty="0"/>
          </a:p>
        </p:txBody>
      </p:sp>
      <p:sp>
        <p:nvSpPr>
          <p:cNvPr id="3" name="テキスト ボックス 2">
            <a:extLst>
              <a:ext uri="{FF2B5EF4-FFF2-40B4-BE49-F238E27FC236}">
                <a16:creationId xmlns:a16="http://schemas.microsoft.com/office/drawing/2014/main" id="{D3F222C2-0D77-1C7B-0BC7-A6FCAFEF58B5}"/>
              </a:ext>
            </a:extLst>
          </p:cNvPr>
          <p:cNvSpPr txBox="1"/>
          <p:nvPr/>
        </p:nvSpPr>
        <p:spPr>
          <a:xfrm>
            <a:off x="838200" y="1365337"/>
            <a:ext cx="4648200" cy="5103275"/>
          </a:xfrm>
          <a:prstGeom prst="rect">
            <a:avLst/>
          </a:prstGeom>
          <a:noFill/>
          <a:ln w="38100">
            <a:solidFill>
              <a:srgbClr val="43489B"/>
            </a:solidFill>
          </a:ln>
        </p:spPr>
        <p:txBody>
          <a:bodyPr wrap="square" lIns="180000" tIns="180000" rIns="180000" bIns="180000" rtlCol="0">
            <a:spAutoFit/>
          </a:bodyPr>
          <a:lstStyle/>
          <a:p>
            <a:pPr>
              <a:spcAft>
                <a:spcPts val="1000"/>
              </a:spcAft>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仮説</a:t>
            </a:r>
            <a:r>
              <a:rPr lang="en-US" altLang="ja-JP" sz="2800" dirty="0">
                <a:latin typeface="メイリオ" panose="020B0604030504040204" pitchFamily="50" charset="-128"/>
                <a:ea typeface="メイリオ" panose="020B0604030504040204" pitchFamily="50" charset="-128"/>
              </a:rPr>
              <a:t>】</a:t>
            </a:r>
            <a:br>
              <a:rPr lang="en-US" altLang="ja-JP" sz="28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高等学校の探求的カリキュラムをカプセル化された探究的学びから真の探究的学びへ変革するためには、</a:t>
            </a:r>
            <a:r>
              <a:rPr lang="ja-JP" altLang="en-US" sz="2800" u="sng" dirty="0">
                <a:latin typeface="メイリオ" panose="020B0604030504040204" pitchFamily="50" charset="-128"/>
                <a:ea typeface="メイリオ" panose="020B0604030504040204" pitchFamily="50" charset="-128"/>
              </a:rPr>
              <a:t>教師自身による真の探究的学びの経験</a:t>
            </a:r>
            <a:r>
              <a:rPr lang="ja-JP" altLang="en-US" sz="2800" dirty="0">
                <a:latin typeface="メイリオ" panose="020B0604030504040204" pitchFamily="50" charset="-128"/>
                <a:ea typeface="メイリオ" panose="020B0604030504040204" pitchFamily="50" charset="-128"/>
              </a:rPr>
              <a:t>が必要不可欠である。</a:t>
            </a:r>
            <a:r>
              <a:rPr lang="en-US" altLang="ja-JP" sz="2800" dirty="0">
                <a:latin typeface="メイリオ" panose="020B0604030504040204" pitchFamily="50" charset="-128"/>
                <a:ea typeface="メイリオ" panose="020B0604030504040204" pitchFamily="50" charset="-128"/>
              </a:rPr>
              <a:t>CL</a:t>
            </a:r>
            <a:r>
              <a:rPr lang="ja-JP" altLang="en-US" sz="2800" dirty="0">
                <a:latin typeface="メイリオ" panose="020B0604030504040204" pitchFamily="50" charset="-128"/>
                <a:ea typeface="メイリオ" panose="020B0604030504040204" pitchFamily="50" charset="-128"/>
              </a:rPr>
              <a:t>による課題解決は校内研修を真の探究的学びの経験をもたらす場に変革する。</a:t>
            </a:r>
            <a:endParaRPr lang="en-US" altLang="ja-JP" sz="28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D6FCCB46-D1D5-0A07-DF47-AEFE74951201}"/>
              </a:ext>
            </a:extLst>
          </p:cNvPr>
          <p:cNvPicPr>
            <a:picLocks noChangeAspect="1"/>
          </p:cNvPicPr>
          <p:nvPr/>
        </p:nvPicPr>
        <p:blipFill>
          <a:blip r:embed="rId2"/>
          <a:stretch>
            <a:fillRect/>
          </a:stretch>
        </p:blipFill>
        <p:spPr>
          <a:xfrm>
            <a:off x="6106904" y="2941027"/>
            <a:ext cx="5046480" cy="2891889"/>
          </a:xfrm>
          <a:prstGeom prst="rect">
            <a:avLst/>
          </a:prstGeom>
        </p:spPr>
      </p:pic>
      <p:sp>
        <p:nvSpPr>
          <p:cNvPr id="6" name="テキスト ボックス 5">
            <a:extLst>
              <a:ext uri="{FF2B5EF4-FFF2-40B4-BE49-F238E27FC236}">
                <a16:creationId xmlns:a16="http://schemas.microsoft.com/office/drawing/2014/main" id="{CB9871C7-9A32-0EB3-8879-3535BA684266}"/>
              </a:ext>
            </a:extLst>
          </p:cNvPr>
          <p:cNvSpPr txBox="1"/>
          <p:nvPr/>
        </p:nvSpPr>
        <p:spPr>
          <a:xfrm>
            <a:off x="7341946" y="2145773"/>
            <a:ext cx="3185487" cy="923330"/>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校内研修</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先駆者の実践事例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協働を促すアプリケーション</a:t>
            </a:r>
          </a:p>
        </p:txBody>
      </p:sp>
      <p:sp>
        <p:nvSpPr>
          <p:cNvPr id="7" name="テキスト ボックス 6">
            <a:extLst>
              <a:ext uri="{FF2B5EF4-FFF2-40B4-BE49-F238E27FC236}">
                <a16:creationId xmlns:a16="http://schemas.microsoft.com/office/drawing/2014/main" id="{6798EC11-6222-F8C6-705B-BF0589294C10}"/>
              </a:ext>
            </a:extLst>
          </p:cNvPr>
          <p:cNvSpPr txBox="1"/>
          <p:nvPr/>
        </p:nvSpPr>
        <p:spPr>
          <a:xfrm>
            <a:off x="5629156" y="1365337"/>
            <a:ext cx="5724644" cy="646331"/>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問い</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なぜ探究的カリキュラムが深まらないのか？</a:t>
            </a:r>
            <a:endParaRPr kumimoji="1" lang="en-US" altLang="ja-JP" dirty="0">
              <a:latin typeface="メイリオ" panose="020B0604030504040204" pitchFamily="50" charset="-128"/>
              <a:ea typeface="メイリオ" panose="020B0604030504040204" pitchFamily="50" charset="-128"/>
            </a:endParaRPr>
          </a:p>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矛盾</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協働したい </a:t>
            </a:r>
            <a:r>
              <a:rPr kumimoji="1" lang="en-US" altLang="ja-JP" dirty="0">
                <a:latin typeface="メイリオ" panose="020B0604030504040204" pitchFamily="50" charset="-128"/>
                <a:ea typeface="メイリオ" panose="020B0604030504040204" pitchFamily="50" charset="-128"/>
              </a:rPr>
              <a:t>vs </a:t>
            </a:r>
            <a:r>
              <a:rPr lang="ja-JP" altLang="en-US" dirty="0">
                <a:latin typeface="メイリオ" panose="020B0604030504040204" pitchFamily="50" charset="-128"/>
                <a:ea typeface="メイリオ" panose="020B0604030504040204" pitchFamily="50" charset="-128"/>
              </a:rPr>
              <a:t>働き方改革</a:t>
            </a:r>
            <a:endParaRPr kumimoji="1" lang="ja-JP" altLang="en-US"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5840127-5E42-D3BD-5034-71265F8110B9}"/>
              </a:ext>
            </a:extLst>
          </p:cNvPr>
          <p:cNvSpPr txBox="1"/>
          <p:nvPr/>
        </p:nvSpPr>
        <p:spPr>
          <a:xfrm>
            <a:off x="9814556" y="5777358"/>
            <a:ext cx="1338828" cy="646331"/>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教科の担当</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業務分掌</a:t>
            </a:r>
            <a:endParaRPr kumimoji="1" lang="ja-JP" altLang="en-US"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19AC70A1-4A6C-362A-FEA0-9167D6AF0E3A}"/>
              </a:ext>
            </a:extLst>
          </p:cNvPr>
          <p:cNvSpPr txBox="1"/>
          <p:nvPr/>
        </p:nvSpPr>
        <p:spPr>
          <a:xfrm>
            <a:off x="7826694" y="5777359"/>
            <a:ext cx="1107996" cy="646331"/>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職員室</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職員会議</a:t>
            </a:r>
          </a:p>
        </p:txBody>
      </p:sp>
      <p:sp>
        <p:nvSpPr>
          <p:cNvPr id="10" name="テキスト ボックス 9">
            <a:extLst>
              <a:ext uri="{FF2B5EF4-FFF2-40B4-BE49-F238E27FC236}">
                <a16:creationId xmlns:a16="http://schemas.microsoft.com/office/drawing/2014/main" id="{D2418BA4-F38B-03D0-49B6-8831206AEB9A}"/>
              </a:ext>
            </a:extLst>
          </p:cNvPr>
          <p:cNvSpPr txBox="1"/>
          <p:nvPr/>
        </p:nvSpPr>
        <p:spPr>
          <a:xfrm>
            <a:off x="6093529" y="5781432"/>
            <a:ext cx="1107996"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勤務時間</a:t>
            </a:r>
          </a:p>
        </p:txBody>
      </p:sp>
      <p:sp>
        <p:nvSpPr>
          <p:cNvPr id="11" name="テキスト ボックス 10">
            <a:extLst>
              <a:ext uri="{FF2B5EF4-FFF2-40B4-BE49-F238E27FC236}">
                <a16:creationId xmlns:a16="http://schemas.microsoft.com/office/drawing/2014/main" id="{CB270505-E13B-CF0C-C131-4CA8EF1ACC1E}"/>
              </a:ext>
            </a:extLst>
          </p:cNvPr>
          <p:cNvSpPr txBox="1"/>
          <p:nvPr/>
        </p:nvSpPr>
        <p:spPr>
          <a:xfrm>
            <a:off x="5789008" y="3547220"/>
            <a:ext cx="1914499"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探究に課題を感じる教師たち</a:t>
            </a:r>
            <a:endParaRPr kumimoji="1" lang="ja-JP" altLang="en-US"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6EAF3AF6-523B-3183-8BBB-C4A19D890B69}"/>
              </a:ext>
            </a:extLst>
          </p:cNvPr>
          <p:cNvSpPr txBox="1"/>
          <p:nvPr/>
        </p:nvSpPr>
        <p:spPr>
          <a:xfrm>
            <a:off x="9039318" y="3501053"/>
            <a:ext cx="1914499"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校内の全教職員</a:t>
            </a:r>
          </a:p>
        </p:txBody>
      </p:sp>
      <p:sp>
        <p:nvSpPr>
          <p:cNvPr id="13" name="テキスト ボックス 12">
            <a:extLst>
              <a:ext uri="{FF2B5EF4-FFF2-40B4-BE49-F238E27FC236}">
                <a16:creationId xmlns:a16="http://schemas.microsoft.com/office/drawing/2014/main" id="{A1BCDE75-FF3C-8E0B-F40C-44A6E7DB906E}"/>
              </a:ext>
            </a:extLst>
          </p:cNvPr>
          <p:cNvSpPr txBox="1"/>
          <p:nvPr/>
        </p:nvSpPr>
        <p:spPr>
          <a:xfrm>
            <a:off x="9922788" y="4529619"/>
            <a:ext cx="2068795"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教科の枠を超えた探究的校内研修</a:t>
            </a:r>
          </a:p>
        </p:txBody>
      </p:sp>
      <p:pic>
        <p:nvPicPr>
          <p:cNvPr id="15" name="図 14" descr="黒い背景に白い文字がある&#10;&#10;AI 生成コンテンツは誤りを含む可能性があります。">
            <a:extLst>
              <a:ext uri="{FF2B5EF4-FFF2-40B4-BE49-F238E27FC236}">
                <a16:creationId xmlns:a16="http://schemas.microsoft.com/office/drawing/2014/main" id="{4B17A8CE-3134-32E1-71F7-697185718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115" y="3501053"/>
            <a:ext cx="274485" cy="487973"/>
          </a:xfrm>
          <a:prstGeom prst="rect">
            <a:avLst/>
          </a:prstGeom>
        </p:spPr>
      </p:pic>
      <p:pic>
        <p:nvPicPr>
          <p:cNvPr id="16" name="図 15" descr="黒い背景に白い文字がある&#10;&#10;AI 生成コンテンツは誤りを含む可能性があります。">
            <a:extLst>
              <a:ext uri="{FF2B5EF4-FFF2-40B4-BE49-F238E27FC236}">
                <a16:creationId xmlns:a16="http://schemas.microsoft.com/office/drawing/2014/main" id="{87920041-1EE8-1298-B0E4-A7239EB5D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9995" y="5289385"/>
            <a:ext cx="274485" cy="487973"/>
          </a:xfrm>
          <a:prstGeom prst="rect">
            <a:avLst/>
          </a:prstGeom>
        </p:spPr>
      </p:pic>
      <p:pic>
        <p:nvPicPr>
          <p:cNvPr id="17" name="図 16" descr="黒い背景に白い文字がある&#10;&#10;AI 生成コンテンツは誤りを含む可能性があります。">
            <a:extLst>
              <a:ext uri="{FF2B5EF4-FFF2-40B4-BE49-F238E27FC236}">
                <a16:creationId xmlns:a16="http://schemas.microsoft.com/office/drawing/2014/main" id="{7D3B83F3-53BB-5C19-75E1-EE2A3D0DC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273" y="5122910"/>
            <a:ext cx="274485" cy="487973"/>
          </a:xfrm>
          <a:prstGeom prst="rect">
            <a:avLst/>
          </a:prstGeom>
        </p:spPr>
      </p:pic>
      <p:pic>
        <p:nvPicPr>
          <p:cNvPr id="18" name="図 17" descr="黒い背景に白い文字がある&#10;&#10;AI 生成コンテンツは誤りを含む可能性があります。">
            <a:extLst>
              <a:ext uri="{FF2B5EF4-FFF2-40B4-BE49-F238E27FC236}">
                <a16:creationId xmlns:a16="http://schemas.microsoft.com/office/drawing/2014/main" id="{CC84FEE5-3FCE-8E1E-7B82-FED717FDAF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2754" y="1974937"/>
            <a:ext cx="274485" cy="487973"/>
          </a:xfrm>
          <a:prstGeom prst="rect">
            <a:avLst/>
          </a:prstGeom>
        </p:spPr>
      </p:pic>
      <p:pic>
        <p:nvPicPr>
          <p:cNvPr id="19" name="図 18" descr="黒い背景に白い文字がある&#10;&#10;AI 生成コンテンツは誤りを含む可能性があります。">
            <a:extLst>
              <a:ext uri="{FF2B5EF4-FFF2-40B4-BE49-F238E27FC236}">
                <a16:creationId xmlns:a16="http://schemas.microsoft.com/office/drawing/2014/main" id="{6F5AC7AF-AAC8-7731-139C-182AD344D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4072" y="5808383"/>
            <a:ext cx="274485" cy="487973"/>
          </a:xfrm>
          <a:prstGeom prst="rect">
            <a:avLst/>
          </a:prstGeom>
        </p:spPr>
      </p:pic>
    </p:spTree>
    <p:extLst>
      <p:ext uri="{BB962C8B-B14F-4D97-AF65-F5344CB8AC3E}">
        <p14:creationId xmlns:p14="http://schemas.microsoft.com/office/powerpoint/2010/main" val="111166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0064A-F7D9-9979-E5EA-821F064522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9079D08-F5A5-4989-8866-0DA51A31DC89}"/>
              </a:ext>
            </a:extLst>
          </p:cNvPr>
          <p:cNvSpPr>
            <a:spLocks noGrp="1"/>
          </p:cNvSpPr>
          <p:nvPr>
            <p:ph type="title"/>
          </p:nvPr>
        </p:nvSpPr>
        <p:spPr/>
        <p:txBody>
          <a:bodyPr/>
          <a:lstStyle/>
          <a:p>
            <a:r>
              <a:rPr kumimoji="1" lang="ja-JP" altLang="en-US" dirty="0"/>
              <a:t>先行研究</a:t>
            </a:r>
          </a:p>
        </p:txBody>
      </p:sp>
      <p:sp>
        <p:nvSpPr>
          <p:cNvPr id="5" name="テキスト ボックス 4">
            <a:extLst>
              <a:ext uri="{FF2B5EF4-FFF2-40B4-BE49-F238E27FC236}">
                <a16:creationId xmlns:a16="http://schemas.microsoft.com/office/drawing/2014/main" id="{440A9D23-18A0-DA69-AE96-1FBBFB88803F}"/>
              </a:ext>
            </a:extLst>
          </p:cNvPr>
          <p:cNvSpPr txBox="1"/>
          <p:nvPr/>
        </p:nvSpPr>
        <p:spPr>
          <a:xfrm>
            <a:off x="838200" y="1365337"/>
            <a:ext cx="10515600" cy="1656177"/>
          </a:xfrm>
          <a:prstGeom prst="rect">
            <a:avLst/>
          </a:prstGeom>
          <a:noFill/>
          <a:ln w="38100">
            <a:solidFill>
              <a:srgbClr val="43489B"/>
            </a:solidFill>
          </a:ln>
        </p:spPr>
        <p:txBody>
          <a:bodyPr wrap="square" lIns="180000" tIns="180000" rIns="180000" bIns="180000" rtlCol="0">
            <a:spAutoFit/>
          </a:bodyPr>
          <a:lstStyle/>
          <a:p>
            <a:pPr>
              <a:spcAft>
                <a:spcPts val="1000"/>
              </a:spcAft>
            </a:pPr>
            <a:r>
              <a:rPr lang="ja-JP" altLang="en-US" sz="2800" dirty="0">
                <a:latin typeface="メイリオ" panose="020B0604030504040204" pitchFamily="50" charset="-128"/>
                <a:ea typeface="メイリオ" panose="020B0604030504040204" pitchFamily="50" charset="-128"/>
              </a:rPr>
              <a:t>校内研修を教師にとっての探求的</a:t>
            </a:r>
            <a:r>
              <a:rPr lang="en-US" altLang="ja-JP" sz="2800" dirty="0">
                <a:latin typeface="メイリオ" panose="020B0604030504040204" pitchFamily="50" charset="-128"/>
                <a:ea typeface="メイリオ" panose="020B0604030504040204" pitchFamily="50" charset="-128"/>
              </a:rPr>
              <a:t>OJT</a:t>
            </a:r>
            <a:r>
              <a:rPr lang="ja-JP" altLang="en-US" sz="2800" dirty="0">
                <a:latin typeface="メイリオ" panose="020B0604030504040204" pitchFamily="50" charset="-128"/>
                <a:ea typeface="メイリオ" panose="020B0604030504040204" pitchFamily="50" charset="-128"/>
              </a:rPr>
              <a:t>の場と位置付け、教師が探究カリキュラム構築能力を獲得していくことを</a:t>
            </a:r>
            <a:r>
              <a:rPr lang="en-US" altLang="ja-JP" sz="2800" dirty="0">
                <a:latin typeface="メイリオ" panose="020B0604030504040204" pitchFamily="50" charset="-128"/>
                <a:ea typeface="メイリオ" panose="020B0604030504040204" pitchFamily="50" charset="-128"/>
              </a:rPr>
              <a:t>CL</a:t>
            </a:r>
            <a:r>
              <a:rPr lang="ja-JP" altLang="en-US" sz="2800" dirty="0">
                <a:latin typeface="メイリオ" panose="020B0604030504040204" pitchFamily="50" charset="-128"/>
                <a:ea typeface="メイリオ" panose="020B0604030504040204" pitchFamily="50" charset="-128"/>
              </a:rPr>
              <a:t>によって目指した研究はこれまでに発表されていないと思われる</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2B976F8-F51E-CA6B-0A79-9DEE0DF8D4E8}"/>
              </a:ext>
            </a:extLst>
          </p:cNvPr>
          <p:cNvSpPr txBox="1"/>
          <p:nvPr/>
        </p:nvSpPr>
        <p:spPr>
          <a:xfrm>
            <a:off x="838200" y="3239806"/>
            <a:ext cx="10515600" cy="3062377"/>
          </a:xfrm>
          <a:prstGeom prst="rect">
            <a:avLst/>
          </a:prstGeom>
          <a:noFill/>
        </p:spPr>
        <p:txBody>
          <a:bodyPr wrap="square" rtlCol="0">
            <a:spAutoFit/>
          </a:bodyPr>
          <a:lstStyle/>
          <a:p>
            <a:pPr>
              <a:spcAft>
                <a:spcPts val="1000"/>
              </a:spcAft>
            </a:pP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参照及び比較対象となる先行研究</a:t>
            </a:r>
            <a:r>
              <a:rPr lang="en-US" altLang="ja-JP" sz="2400" dirty="0">
                <a:latin typeface="メイリオ" panose="020B0604030504040204" pitchFamily="50" charset="-128"/>
                <a:ea typeface="メイリオ" panose="020B0604030504040204" pitchFamily="50" charset="-128"/>
              </a:rPr>
              <a:t>】</a:t>
            </a:r>
          </a:p>
          <a:p>
            <a:pPr marL="457200" indent="-457200">
              <a:spcAft>
                <a:spcPts val="1000"/>
              </a:spcAft>
              <a:buFont typeface="Arial" panose="020B0604020202020204" pitchFamily="34" charset="0"/>
              <a:buChar char="•"/>
            </a:pPr>
            <a:r>
              <a:rPr lang="en-US" altLang="ja-JP" sz="2400" dirty="0">
                <a:latin typeface="メイリオ" panose="020B0604030504040204" pitchFamily="50" charset="-128"/>
                <a:ea typeface="メイリオ" panose="020B0604030504040204" pitchFamily="50" charset="-128"/>
              </a:rPr>
              <a:t>Expansive learning in a change laboratory intervention for teachers</a:t>
            </a:r>
            <a:r>
              <a:rPr lang="ja-JP" altLang="en-US"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D.Augustsson</a:t>
            </a:r>
            <a:r>
              <a:rPr lang="en-US" altLang="ja-JP" dirty="0">
                <a:latin typeface="メイリオ" panose="020B0604030504040204" pitchFamily="50" charset="-128"/>
                <a:ea typeface="メイリオ" panose="020B0604030504040204" pitchFamily="50" charset="-128"/>
              </a:rPr>
              <a:t>, 2021</a:t>
            </a:r>
            <a:r>
              <a:rPr lang="ja-JP" altLang="en-US"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a:p>
            <a:pPr marL="457200" indent="-457200">
              <a:spcAft>
                <a:spcPts val="1000"/>
              </a:spcAft>
              <a:buFont typeface="Arial" panose="020B0604020202020204" pitchFamily="34" charset="0"/>
              <a:buChar char="•"/>
            </a:pPr>
            <a:r>
              <a:rPr lang="en-US" altLang="ja-JP" sz="2400" dirty="0">
                <a:latin typeface="メイリオ" panose="020B0604030504040204" pitchFamily="50" charset="-128"/>
                <a:ea typeface="メイリオ" panose="020B0604030504040204" pitchFamily="50" charset="-128"/>
              </a:rPr>
              <a:t>Seeds of Transformation Cultivated by the Change Laboratory: A Case Study of Seijo </a:t>
            </a:r>
            <a:r>
              <a:rPr lang="en-US" altLang="ja-JP" sz="2400" dirty="0" err="1">
                <a:latin typeface="メイリオ" panose="020B0604030504040204" pitchFamily="50" charset="-128"/>
                <a:ea typeface="メイリオ" panose="020B0604030504040204" pitchFamily="50" charset="-128"/>
              </a:rPr>
              <a:t>Gakuen</a:t>
            </a:r>
            <a:r>
              <a:rPr lang="en-US" altLang="ja-JP" sz="2400" dirty="0">
                <a:latin typeface="メイリオ" panose="020B0604030504040204" pitchFamily="50" charset="-128"/>
                <a:ea typeface="メイリオ" panose="020B0604030504040204" pitchFamily="50" charset="-128"/>
              </a:rPr>
              <a:t> Elementary School</a:t>
            </a:r>
            <a:r>
              <a:rPr lang="ja-JP" altLang="en-US"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T.Shirasu</a:t>
            </a:r>
            <a:r>
              <a:rPr lang="en-US" altLang="ja-JP" dirty="0">
                <a:latin typeface="メイリオ" panose="020B0604030504040204" pitchFamily="50" charset="-128"/>
                <a:ea typeface="メイリオ" panose="020B0604030504040204" pitchFamily="50" charset="-128"/>
              </a:rPr>
              <a:t>, 2025</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a:p>
            <a:pPr marL="457200" indent="-457200">
              <a:spcAft>
                <a:spcPts val="1000"/>
              </a:spcAft>
              <a:buFont typeface="Arial" panose="020B0604020202020204" pitchFamily="34" charset="0"/>
              <a:buChar char="•"/>
            </a:pPr>
            <a:r>
              <a:rPr lang="en-US" altLang="ja-JP" sz="2400" dirty="0">
                <a:latin typeface="メイリオ" panose="020B0604030504040204" pitchFamily="50" charset="-128"/>
                <a:ea typeface="メイリオ" panose="020B0604030504040204" pitchFamily="50" charset="-128"/>
              </a:rPr>
              <a:t>Supporting transformative agency in initial teacher education: A Change Laboratory in China </a:t>
            </a:r>
            <a:r>
              <a:rPr lang="en-US" altLang="ja-JP"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G.Wai</a:t>
            </a:r>
            <a:r>
              <a:rPr lang="en-US" altLang="ja-JP" dirty="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A.Sannino</a:t>
            </a:r>
            <a:r>
              <a:rPr lang="en-US" altLang="ja-JP" dirty="0">
                <a:latin typeface="メイリオ" panose="020B0604030504040204" pitchFamily="50" charset="-128"/>
                <a:ea typeface="メイリオ" panose="020B0604030504040204" pitchFamily="50" charset="-128"/>
              </a:rPr>
              <a:t>,  2024</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7697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FC372-DDE4-8296-D051-7A5DBFCC7E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2C5FAE8-2D2D-8FA3-EF9D-1C2218E72328}"/>
              </a:ext>
            </a:extLst>
          </p:cNvPr>
          <p:cNvSpPr>
            <a:spLocks noGrp="1"/>
          </p:cNvSpPr>
          <p:nvPr>
            <p:ph type="title"/>
          </p:nvPr>
        </p:nvSpPr>
        <p:spPr/>
        <p:txBody>
          <a:bodyPr/>
          <a:lstStyle/>
          <a:p>
            <a:r>
              <a:rPr kumimoji="1" lang="ja-JP" altLang="en-US" dirty="0"/>
              <a:t>先行研究</a:t>
            </a:r>
          </a:p>
        </p:txBody>
      </p:sp>
      <p:sp>
        <p:nvSpPr>
          <p:cNvPr id="5" name="テキスト ボックス 4">
            <a:extLst>
              <a:ext uri="{FF2B5EF4-FFF2-40B4-BE49-F238E27FC236}">
                <a16:creationId xmlns:a16="http://schemas.microsoft.com/office/drawing/2014/main" id="{86CB768C-2FD7-1D77-95CF-A360AFB7579E}"/>
              </a:ext>
            </a:extLst>
          </p:cNvPr>
          <p:cNvSpPr txBox="1"/>
          <p:nvPr/>
        </p:nvSpPr>
        <p:spPr>
          <a:xfrm>
            <a:off x="838200" y="1365337"/>
            <a:ext cx="10515600" cy="1656177"/>
          </a:xfrm>
          <a:prstGeom prst="rect">
            <a:avLst/>
          </a:prstGeom>
          <a:noFill/>
          <a:ln w="38100">
            <a:solidFill>
              <a:srgbClr val="43489B"/>
            </a:solidFill>
          </a:ln>
        </p:spPr>
        <p:txBody>
          <a:bodyPr wrap="square" lIns="180000" tIns="180000" rIns="180000" bIns="180000" rtlCol="0">
            <a:spAutoFit/>
          </a:bodyPr>
          <a:lstStyle/>
          <a:p>
            <a:pPr>
              <a:spcAft>
                <a:spcPts val="1000"/>
              </a:spcAft>
            </a:pPr>
            <a:r>
              <a:rPr lang="en-US" altLang="ja-JP" sz="2800" dirty="0">
                <a:latin typeface="メイリオ" panose="020B0604030504040204" pitchFamily="50" charset="-128"/>
                <a:ea typeface="メイリオ" panose="020B0604030504040204" pitchFamily="50" charset="-128"/>
              </a:rPr>
              <a:t>CL</a:t>
            </a:r>
            <a:r>
              <a:rPr lang="ja-JP" altLang="en-US" sz="2800" dirty="0">
                <a:latin typeface="メイリオ" panose="020B0604030504040204" pitchFamily="50" charset="-128"/>
                <a:ea typeface="メイリオ" panose="020B0604030504040204" pitchFamily="50" charset="-128"/>
              </a:rPr>
              <a:t>を開始するためのノウハウや具体的事例に関する研究は少なく、特に研究対象を見つけたり対象者を</a:t>
            </a:r>
            <a:r>
              <a:rPr lang="en-US" altLang="ja-JP" sz="2800" dirty="0">
                <a:latin typeface="メイリオ" panose="020B0604030504040204" pitchFamily="50" charset="-128"/>
                <a:ea typeface="メイリオ" panose="020B0604030504040204" pitchFamily="50" charset="-128"/>
              </a:rPr>
              <a:t>CL</a:t>
            </a:r>
            <a:r>
              <a:rPr lang="ja-JP" altLang="en-US" sz="2800" dirty="0">
                <a:latin typeface="メイリオ" panose="020B0604030504040204" pitchFamily="50" charset="-128"/>
                <a:ea typeface="メイリオ" panose="020B0604030504040204" pitchFamily="50" charset="-128"/>
              </a:rPr>
              <a:t>に巻き込む具体的手法については情報がほとんどないと思われる</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E6F8A1C-687B-2465-60EF-9B636ADA118C}"/>
              </a:ext>
            </a:extLst>
          </p:cNvPr>
          <p:cNvSpPr txBox="1"/>
          <p:nvPr/>
        </p:nvSpPr>
        <p:spPr>
          <a:xfrm>
            <a:off x="838200" y="3329260"/>
            <a:ext cx="10515600" cy="2010807"/>
          </a:xfrm>
          <a:prstGeom prst="rect">
            <a:avLst/>
          </a:prstGeom>
          <a:noFill/>
        </p:spPr>
        <p:txBody>
          <a:bodyPr wrap="square" rtlCol="0">
            <a:spAutoFit/>
          </a:bodyPr>
          <a:lstStyle/>
          <a:p>
            <a:pPr>
              <a:spcAft>
                <a:spcPts val="1000"/>
              </a:spcAft>
            </a:pP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参照及び比較対象となる先行研究</a:t>
            </a:r>
            <a:r>
              <a:rPr lang="en-US" altLang="ja-JP" sz="2400" dirty="0">
                <a:latin typeface="メイリオ" panose="020B0604030504040204" pitchFamily="50" charset="-128"/>
                <a:ea typeface="メイリオ" panose="020B0604030504040204" pitchFamily="50" charset="-128"/>
              </a:rPr>
              <a:t>】</a:t>
            </a:r>
          </a:p>
          <a:p>
            <a:pPr marL="457200" indent="-457200">
              <a:spcAft>
                <a:spcPts val="1000"/>
              </a:spcAft>
              <a:buFont typeface="Arial" panose="020B0604020202020204" pitchFamily="34" charset="0"/>
              <a:buChar char="•"/>
            </a:pPr>
            <a:r>
              <a:rPr lang="en-US" altLang="ja-JP" sz="2400" dirty="0">
                <a:latin typeface="メイリオ" panose="020B0604030504040204" pitchFamily="50" charset="-128"/>
                <a:ea typeface="メイリオ" panose="020B0604030504040204" pitchFamily="50" charset="-128"/>
              </a:rPr>
              <a:t>Designing a Change Laboratory outline plan</a:t>
            </a:r>
            <a:br>
              <a:rPr lang="en-US" altLang="ja-JP" sz="2400"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B.Bligh</a:t>
            </a:r>
            <a:r>
              <a:rPr lang="en-US" altLang="ja-JP" dirty="0">
                <a:latin typeface="メイリオ" panose="020B0604030504040204" pitchFamily="50" charset="-128"/>
                <a:ea typeface="メイリオ" panose="020B0604030504040204" pitchFamily="50" charset="-128"/>
              </a:rPr>
              <a:t>, 2023</a:t>
            </a:r>
            <a:r>
              <a:rPr lang="ja-JP" altLang="en-US"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a:p>
            <a:pPr marL="457200" indent="-457200">
              <a:spcAft>
                <a:spcPts val="1000"/>
              </a:spcAft>
              <a:buFont typeface="Arial" panose="020B0604020202020204" pitchFamily="34" charset="0"/>
              <a:buChar char="•"/>
            </a:pPr>
            <a:r>
              <a:rPr lang="en-US" altLang="ja-JP" sz="2400" dirty="0">
                <a:latin typeface="メイリオ" panose="020B0604030504040204" pitchFamily="50" charset="-128"/>
                <a:ea typeface="メイリオ" panose="020B0604030504040204" pitchFamily="50" charset="-128"/>
              </a:rPr>
              <a:t>PREPARING A CHANGE LABORATORY INTERVENTION</a:t>
            </a:r>
            <a:br>
              <a:rPr lang="en-US" altLang="ja-JP" sz="2400"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a:t>
            </a:r>
            <a:r>
              <a:rPr lang="en-US" altLang="ja-JP" dirty="0" err="1">
                <a:latin typeface="メイリオ" panose="020B0604030504040204" pitchFamily="50" charset="-128"/>
                <a:ea typeface="メイリオ" panose="020B0604030504040204" pitchFamily="50" charset="-128"/>
              </a:rPr>
              <a:t>J.Virkkunen</a:t>
            </a:r>
            <a:r>
              <a:rPr lang="en-US" altLang="ja-JP" dirty="0">
                <a:latin typeface="メイリオ" panose="020B0604030504040204" pitchFamily="50" charset="-128"/>
                <a:ea typeface="メイリオ" panose="020B0604030504040204" pitchFamily="50" charset="-128"/>
              </a:rPr>
              <a:t>; </a:t>
            </a:r>
            <a:r>
              <a:rPr lang="en-US" altLang="ja-JP" dirty="0" err="1">
                <a:latin typeface="メイリオ" panose="020B0604030504040204" pitchFamily="50" charset="-128"/>
                <a:ea typeface="メイリオ" panose="020B0604030504040204" pitchFamily="50" charset="-128"/>
              </a:rPr>
              <a:t>D.S.Newnham</a:t>
            </a:r>
            <a:r>
              <a:rPr lang="en-US" altLang="ja-JP" dirty="0">
                <a:latin typeface="メイリオ" panose="020B0604030504040204" pitchFamily="50" charset="-128"/>
                <a:ea typeface="メイリオ" panose="020B0604030504040204" pitchFamily="50" charset="-128"/>
              </a:rPr>
              <a:t>, 2013</a:t>
            </a:r>
            <a:r>
              <a:rPr lang="ja-JP" altLang="en-US" dirty="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5327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0329-7865-669D-B8F0-B27553B670B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BFCDA38-87BE-26A8-F78A-8147AFEBFFB4}"/>
              </a:ext>
            </a:extLst>
          </p:cNvPr>
          <p:cNvSpPr>
            <a:spLocks noGrp="1"/>
          </p:cNvSpPr>
          <p:nvPr>
            <p:ph type="title"/>
          </p:nvPr>
        </p:nvSpPr>
        <p:spPr/>
        <p:txBody>
          <a:bodyPr/>
          <a:lstStyle/>
          <a:p>
            <a:r>
              <a:rPr lang="ja-JP" altLang="en-US" dirty="0"/>
              <a:t>実践の状況</a:t>
            </a:r>
            <a:endParaRPr kumimoji="1" lang="ja-JP" altLang="en-US" dirty="0"/>
          </a:p>
        </p:txBody>
      </p:sp>
      <p:sp>
        <p:nvSpPr>
          <p:cNvPr id="6" name="テキスト ボックス 5">
            <a:extLst>
              <a:ext uri="{FF2B5EF4-FFF2-40B4-BE49-F238E27FC236}">
                <a16:creationId xmlns:a16="http://schemas.microsoft.com/office/drawing/2014/main" id="{5149450D-4D1F-6F2F-20DC-C266E595DC3A}"/>
              </a:ext>
            </a:extLst>
          </p:cNvPr>
          <p:cNvSpPr txBox="1"/>
          <p:nvPr/>
        </p:nvSpPr>
        <p:spPr>
          <a:xfrm>
            <a:off x="838200" y="1282615"/>
            <a:ext cx="10515600" cy="4185761"/>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地方の公立学校である</a:t>
            </a:r>
            <a:r>
              <a:rPr lang="en-US" altLang="ja-JP" sz="2400" dirty="0">
                <a:latin typeface="メイリオ" panose="020B0604030504040204" pitchFamily="50" charset="-128"/>
                <a:ea typeface="メイリオ" panose="020B0604030504040204" pitchFamily="50" charset="-128"/>
              </a:rPr>
              <a:t>N</a:t>
            </a:r>
            <a:r>
              <a:rPr lang="ja-JP" altLang="en-US" sz="2400" dirty="0">
                <a:latin typeface="メイリオ" panose="020B0604030504040204" pitchFamily="50" charset="-128"/>
                <a:ea typeface="メイリオ" panose="020B0604030504040204" pitchFamily="50" charset="-128"/>
              </a:rPr>
              <a:t>高等学校で校内研修の一環としての</a:t>
            </a:r>
            <a:r>
              <a:rPr lang="en-US" altLang="ja-JP" sz="2400" dirty="0">
                <a:latin typeface="メイリオ" panose="020B0604030504040204" pitchFamily="50" charset="-128"/>
                <a:ea typeface="メイリオ" panose="020B0604030504040204" pitchFamily="50" charset="-128"/>
              </a:rPr>
              <a:t>CL</a:t>
            </a:r>
            <a:r>
              <a:rPr lang="ja-JP" altLang="en-US" sz="2400" dirty="0">
                <a:latin typeface="メイリオ" panose="020B0604030504040204" pitchFamily="50" charset="-128"/>
                <a:ea typeface="メイリオ" panose="020B0604030504040204" pitchFamily="50" charset="-128"/>
              </a:rPr>
              <a:t>を実施することが決定（</a:t>
            </a:r>
            <a:r>
              <a:rPr lang="en-US" altLang="ja-JP" sz="2400" dirty="0">
                <a:latin typeface="メイリオ" panose="020B0604030504040204" pitchFamily="50" charset="-128"/>
                <a:ea typeface="メイリオ" panose="020B0604030504040204" pitchFamily="50" charset="-128"/>
              </a:rPr>
              <a:t>2025</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5</a:t>
            </a:r>
            <a:r>
              <a:rPr lang="ja-JP" altLang="en-US" sz="2400" dirty="0">
                <a:latin typeface="メイリオ" panose="020B0604030504040204" pitchFamily="50" charset="-128"/>
                <a:ea typeface="メイリオ" panose="020B0604030504040204" pitchFamily="50" charset="-128"/>
              </a:rPr>
              <a:t>月）</a:t>
            </a:r>
            <a:endParaRPr lang="en-US" altLang="ja-JP" sz="2400" dirty="0">
              <a:latin typeface="メイリオ" panose="020B0604030504040204" pitchFamily="50" charset="-128"/>
              <a:ea typeface="メイリオ" panose="020B0604030504040204" pitchFamily="50" charset="-128"/>
            </a:endParaRPr>
          </a:p>
          <a:p>
            <a:pPr marL="342900" indent="-342900">
              <a:spcAft>
                <a:spcPts val="10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ちょこっと研修（</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回</a:t>
            </a:r>
            <a:r>
              <a:rPr lang="en-US" altLang="ja-JP" sz="2400" dirty="0">
                <a:latin typeface="メイリオ" panose="020B0604030504040204" pitchFamily="50" charset="-128"/>
                <a:ea typeface="メイリオ" panose="020B0604030504040204" pitchFamily="50" charset="-128"/>
              </a:rPr>
              <a:t>30</a:t>
            </a:r>
            <a:r>
              <a:rPr lang="ja-JP" altLang="en-US" sz="2400" dirty="0">
                <a:latin typeface="メイリオ" panose="020B0604030504040204" pitchFamily="50" charset="-128"/>
                <a:ea typeface="メイリオ" panose="020B0604030504040204" pitchFamily="50" charset="-128"/>
              </a:rPr>
              <a:t>分枠）の</a:t>
            </a:r>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枠について日程を確定</a:t>
            </a:r>
            <a:endParaRPr lang="en-US" altLang="ja-JP" sz="2400" dirty="0">
              <a:latin typeface="メイリオ" panose="020B0604030504040204" pitchFamily="50" charset="-128"/>
              <a:ea typeface="メイリオ" panose="020B0604030504040204" pitchFamily="50" charset="-128"/>
            </a:endParaRPr>
          </a:p>
          <a:p>
            <a:pPr marL="342900" indent="-342900">
              <a:spcAft>
                <a:spcPts val="10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ミラーを作り、</a:t>
            </a:r>
            <a:r>
              <a:rPr lang="en-US" altLang="ja-JP" sz="2400" dirty="0">
                <a:latin typeface="メイリオ" panose="020B0604030504040204" pitchFamily="50" charset="-128"/>
                <a:ea typeface="メイリオ" panose="020B0604030504040204" pitchFamily="50" charset="-128"/>
              </a:rPr>
              <a:t>CL</a:t>
            </a:r>
            <a:r>
              <a:rPr lang="ja-JP" altLang="en-US" sz="2400" dirty="0">
                <a:latin typeface="メイリオ" panose="020B0604030504040204" pitchFamily="50" charset="-128"/>
                <a:ea typeface="メイリオ" panose="020B0604030504040204" pitchFamily="50" charset="-128"/>
              </a:rPr>
              <a:t>の方向性を探るため、総合的な探求の時間カリキュラムを先導してきた</a:t>
            </a:r>
            <a:r>
              <a:rPr lang="en-US" altLang="ja-JP" sz="2400" dirty="0">
                <a:latin typeface="メイリオ" panose="020B0604030504040204" pitchFamily="50" charset="-128"/>
                <a:ea typeface="メイリオ" panose="020B0604030504040204" pitchFamily="50" charset="-128"/>
              </a:rPr>
              <a:t>N</a:t>
            </a:r>
            <a:r>
              <a:rPr lang="ja-JP" altLang="en-US" sz="2400" dirty="0">
                <a:latin typeface="メイリオ" panose="020B0604030504040204" pitchFamily="50" charset="-128"/>
                <a:ea typeface="メイリオ" panose="020B0604030504040204" pitchFamily="50" charset="-128"/>
              </a:rPr>
              <a:t>教諭へのインタビューを実施（</a:t>
            </a:r>
            <a:r>
              <a:rPr lang="en-US" altLang="ja-JP" sz="2400" dirty="0">
                <a:latin typeface="メイリオ" panose="020B0604030504040204" pitchFamily="50" charset="-128"/>
                <a:ea typeface="メイリオ" panose="020B0604030504040204" pitchFamily="50" charset="-128"/>
              </a:rPr>
              <a:t>2025</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5</a:t>
            </a:r>
            <a:r>
              <a:rPr lang="ja-JP" altLang="en-US" sz="2400" dirty="0">
                <a:latin typeface="メイリオ" panose="020B0604030504040204" pitchFamily="50" charset="-128"/>
                <a:ea typeface="メイリオ" panose="020B0604030504040204" pitchFamily="50" charset="-128"/>
              </a:rPr>
              <a:t>月）</a:t>
            </a:r>
            <a:endParaRPr lang="en-US" altLang="ja-JP" sz="2400" dirty="0">
              <a:latin typeface="メイリオ" panose="020B0604030504040204" pitchFamily="50" charset="-128"/>
              <a:ea typeface="メイリオ" panose="020B0604030504040204" pitchFamily="50" charset="-128"/>
            </a:endParaRPr>
          </a:p>
          <a:p>
            <a:pPr marL="342900" indent="-342900">
              <a:spcAft>
                <a:spcPts val="10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回：インフォームドコンセントと問いかけ（</a:t>
            </a:r>
            <a:r>
              <a:rPr lang="en-US" altLang="ja-JP" sz="2400" dirty="0">
                <a:latin typeface="メイリオ" panose="020B0604030504040204" pitchFamily="50" charset="-128"/>
                <a:ea typeface="メイリオ" panose="020B0604030504040204" pitchFamily="50" charset="-128"/>
              </a:rPr>
              <a:t>2025</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7</a:t>
            </a:r>
            <a:r>
              <a:rPr lang="ja-JP" altLang="en-US" sz="2400" dirty="0">
                <a:latin typeface="メイリオ" panose="020B0604030504040204" pitchFamily="50" charset="-128"/>
                <a:ea typeface="メイリオ" panose="020B0604030504040204" pitchFamily="50" charset="-128"/>
              </a:rPr>
              <a:t>月）</a:t>
            </a:r>
            <a:endParaRPr lang="en-US" altLang="ja-JP" sz="2400" dirty="0">
              <a:latin typeface="メイリオ" panose="020B0604030504040204" pitchFamily="50" charset="-128"/>
              <a:ea typeface="メイリオ" panose="020B0604030504040204" pitchFamily="50" charset="-128"/>
            </a:endParaRPr>
          </a:p>
          <a:p>
            <a:pPr marL="342900" indent="-342900">
              <a:spcAft>
                <a:spcPts val="1000"/>
              </a:spcAft>
              <a:buFont typeface="Arial" panose="020B0604020202020204" pitchFamily="34" charset="0"/>
              <a:buChar char="•"/>
            </a:pPr>
            <a:r>
              <a:rPr lang="en-US" altLang="ja-JP" sz="2400" dirty="0">
                <a:latin typeface="メイリオ" panose="020B0604030504040204" pitchFamily="50" charset="-128"/>
                <a:ea typeface="メイリオ" panose="020B0604030504040204" pitchFamily="50" charset="-128"/>
              </a:rPr>
              <a:t>N</a:t>
            </a:r>
            <a:r>
              <a:rPr lang="ja-JP" altLang="en-US" sz="2400" dirty="0">
                <a:latin typeface="メイリオ" panose="020B0604030504040204" pitchFamily="50" charset="-128"/>
                <a:ea typeface="メイリオ" panose="020B0604030504040204" pitchFamily="50" charset="-128"/>
              </a:rPr>
              <a:t>高等学校 探究成果発表会（</a:t>
            </a:r>
            <a:r>
              <a:rPr lang="en-US" altLang="ja-JP" sz="2400" dirty="0">
                <a:latin typeface="メイリオ" panose="020B0604030504040204" pitchFamily="50" charset="-128"/>
                <a:ea typeface="メイリオ" panose="020B0604030504040204" pitchFamily="50" charset="-128"/>
              </a:rPr>
              <a:t>2025</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7</a:t>
            </a:r>
            <a:r>
              <a:rPr lang="ja-JP" altLang="en-US" sz="2400" dirty="0">
                <a:latin typeface="メイリオ" panose="020B0604030504040204" pitchFamily="50" charset="-128"/>
                <a:ea typeface="メイリオ" panose="020B0604030504040204" pitchFamily="50" charset="-128"/>
              </a:rPr>
              <a:t>月）</a:t>
            </a:r>
            <a:endParaRPr lang="en-US" altLang="ja-JP" sz="2400" dirty="0">
              <a:latin typeface="メイリオ" panose="020B0604030504040204" pitchFamily="50" charset="-128"/>
              <a:ea typeface="メイリオ" panose="020B0604030504040204" pitchFamily="50" charset="-128"/>
            </a:endParaRPr>
          </a:p>
          <a:p>
            <a:pPr marL="342900" indent="-342900">
              <a:spcAft>
                <a:spcPts val="10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回：問いかけ（</a:t>
            </a:r>
            <a:r>
              <a:rPr lang="en-US" altLang="ja-JP" sz="2400" dirty="0">
                <a:latin typeface="メイリオ" panose="020B0604030504040204" pitchFamily="50" charset="-128"/>
                <a:ea typeface="メイリオ" panose="020B0604030504040204" pitchFamily="50" charset="-128"/>
              </a:rPr>
              <a:t>2025</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7</a:t>
            </a:r>
            <a:r>
              <a:rPr lang="ja-JP" altLang="en-US" sz="2400" dirty="0">
                <a:latin typeface="メイリオ" panose="020B0604030504040204" pitchFamily="50" charset="-128"/>
                <a:ea typeface="メイリオ" panose="020B0604030504040204" pitchFamily="50" charset="-128"/>
              </a:rPr>
              <a:t>月）</a:t>
            </a:r>
            <a:endParaRPr lang="en-US" altLang="ja-JP" sz="2400" dirty="0">
              <a:latin typeface="メイリオ" panose="020B0604030504040204" pitchFamily="50" charset="-128"/>
              <a:ea typeface="メイリオ" panose="020B0604030504040204" pitchFamily="50" charset="-128"/>
            </a:endParaRPr>
          </a:p>
          <a:p>
            <a:pPr marL="342900" indent="-342900">
              <a:spcAft>
                <a:spcPts val="10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第</a:t>
            </a:r>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回：分析（</a:t>
            </a:r>
            <a:r>
              <a:rPr lang="en-US" altLang="ja-JP" sz="2400" dirty="0">
                <a:latin typeface="メイリオ" panose="020B0604030504040204" pitchFamily="50" charset="-128"/>
                <a:ea typeface="メイリオ" panose="020B0604030504040204" pitchFamily="50" charset="-128"/>
              </a:rPr>
              <a:t>2025</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7</a:t>
            </a:r>
            <a:r>
              <a:rPr lang="ja-JP" altLang="en-US" sz="2400" dirty="0">
                <a:latin typeface="メイリオ" panose="020B0604030504040204" pitchFamily="50" charset="-128"/>
                <a:ea typeface="メイリオ" panose="020B0604030504040204" pitchFamily="50" charset="-128"/>
              </a:rPr>
              <a:t>月）</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4105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5C1D0-D558-8FBE-79FD-F759B8A05CE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2B928C3-62B0-1EBC-D08F-624178CBFFBA}"/>
              </a:ext>
            </a:extLst>
          </p:cNvPr>
          <p:cNvSpPr>
            <a:spLocks noGrp="1"/>
          </p:cNvSpPr>
          <p:nvPr>
            <p:ph type="title"/>
          </p:nvPr>
        </p:nvSpPr>
        <p:spPr/>
        <p:txBody>
          <a:bodyPr/>
          <a:lstStyle/>
          <a:p>
            <a:r>
              <a:rPr lang="ja-JP" altLang="en-US" dirty="0"/>
              <a:t>実践の状況</a:t>
            </a:r>
            <a:endParaRPr kumimoji="1" lang="ja-JP" altLang="en-US" dirty="0"/>
          </a:p>
        </p:txBody>
      </p:sp>
      <p:sp>
        <p:nvSpPr>
          <p:cNvPr id="6" name="テキスト ボックス 5">
            <a:extLst>
              <a:ext uri="{FF2B5EF4-FFF2-40B4-BE49-F238E27FC236}">
                <a16:creationId xmlns:a16="http://schemas.microsoft.com/office/drawing/2014/main" id="{912D73C9-4D25-39B8-48B3-D20708DDB4EC}"/>
              </a:ext>
            </a:extLst>
          </p:cNvPr>
          <p:cNvSpPr txBox="1"/>
          <p:nvPr/>
        </p:nvSpPr>
        <p:spPr>
          <a:xfrm>
            <a:off x="838200" y="3340015"/>
            <a:ext cx="10515600" cy="3062377"/>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優れた探究カリキュラム実践を行う教師（</a:t>
            </a:r>
            <a:r>
              <a:rPr lang="en-US" altLang="ja-JP" sz="2400" dirty="0">
                <a:latin typeface="メイリオ" panose="020B0604030504040204" pitchFamily="50" charset="-128"/>
                <a:ea typeface="メイリオ" panose="020B0604030504040204" pitchFamily="50" charset="-128"/>
              </a:rPr>
              <a:t>A</a:t>
            </a:r>
            <a:r>
              <a:rPr lang="ja-JP" altLang="en-US" sz="2400" dirty="0">
                <a:latin typeface="メイリオ" panose="020B0604030504040204" pitchFamily="50" charset="-128"/>
                <a:ea typeface="メイリオ" panose="020B0604030504040204" pitchFamily="50" charset="-128"/>
              </a:rPr>
              <a:t>教諭）へのインタビューと分析を実施</a:t>
            </a:r>
            <a:endParaRPr lang="en-US" altLang="ja-JP" sz="2400" dirty="0">
              <a:latin typeface="メイリオ" panose="020B0604030504040204" pitchFamily="50" charset="-128"/>
              <a:ea typeface="メイリオ" panose="020B0604030504040204" pitchFamily="50" charset="-128"/>
            </a:endParaRPr>
          </a:p>
          <a:p>
            <a:pPr marL="800100" lvl="1" indent="-342900">
              <a:spcAft>
                <a:spcPts val="1000"/>
              </a:spcAft>
              <a:buFont typeface="Wingdings" panose="05000000000000000000" pitchFamily="2" charset="2"/>
              <a:buChar char="ü"/>
            </a:pPr>
            <a:r>
              <a:rPr lang="en-US" altLang="ja-JP" sz="2400" dirty="0">
                <a:latin typeface="メイリオ" panose="020B0604030504040204" pitchFamily="50" charset="-128"/>
                <a:ea typeface="メイリオ" panose="020B0604030504040204" pitchFamily="50" charset="-128"/>
              </a:rPr>
              <a:t>A</a:t>
            </a:r>
            <a:r>
              <a:rPr lang="ja-JP" altLang="en-US" sz="2400" dirty="0">
                <a:latin typeface="メイリオ" panose="020B0604030504040204" pitchFamily="50" charset="-128"/>
                <a:ea typeface="メイリオ" panose="020B0604030504040204" pitchFamily="50" charset="-128"/>
              </a:rPr>
              <a:t>教諭の教育観の理解と、探究的カリキュラム実践にあたっての困りごとの理解を目的とする</a:t>
            </a:r>
            <a:endParaRPr lang="en-US" altLang="ja-JP" sz="2400" dirty="0">
              <a:latin typeface="メイリオ" panose="020B0604030504040204" pitchFamily="50" charset="-128"/>
              <a:ea typeface="メイリオ" panose="020B0604030504040204" pitchFamily="50" charset="-128"/>
            </a:endParaRPr>
          </a:p>
          <a:p>
            <a:pPr marL="800100" lvl="1" indent="-342900">
              <a:spcAft>
                <a:spcPts val="1000"/>
              </a:spcAft>
              <a:buFont typeface="Wingdings" panose="05000000000000000000" pitchFamily="2" charset="2"/>
              <a:buChar char="ü"/>
            </a:pPr>
            <a:r>
              <a:rPr lang="en-US" altLang="ja-JP" sz="2400" dirty="0">
                <a:latin typeface="メイリオ" panose="020B0604030504040204" pitchFamily="50" charset="-128"/>
                <a:ea typeface="メイリオ" panose="020B0604030504040204" pitchFamily="50" charset="-128"/>
              </a:rPr>
              <a:t>A</a:t>
            </a:r>
            <a:r>
              <a:rPr lang="ja-JP" altLang="en-US" sz="2400" dirty="0">
                <a:latin typeface="メイリオ" panose="020B0604030504040204" pitchFamily="50" charset="-128"/>
                <a:ea typeface="メイリオ" panose="020B0604030504040204" pitchFamily="50" charset="-128"/>
              </a:rPr>
              <a:t>教諭の実践は拡張的学習理論及び文化・歴史的活動理論（以降</a:t>
            </a:r>
            <a:r>
              <a:rPr lang="en-US" altLang="ja-JP" sz="2400" dirty="0">
                <a:latin typeface="メイリオ" panose="020B0604030504040204" pitchFamily="50" charset="-128"/>
                <a:ea typeface="メイリオ" panose="020B0604030504040204" pitchFamily="50" charset="-128"/>
              </a:rPr>
              <a:t>CHAT</a:t>
            </a:r>
            <a:r>
              <a:rPr lang="ja-JP" altLang="en-US" sz="2400" dirty="0">
                <a:latin typeface="メイリオ" panose="020B0604030504040204" pitchFamily="50" charset="-128"/>
                <a:ea typeface="メイリオ" panose="020B0604030504040204" pitchFamily="50" charset="-128"/>
              </a:rPr>
              <a:t>）で意味付けられることの共通理解</a:t>
            </a:r>
            <a:endParaRPr lang="en-US" altLang="ja-JP" sz="2400" dirty="0">
              <a:latin typeface="メイリオ" panose="020B0604030504040204" pitchFamily="50" charset="-128"/>
              <a:ea typeface="メイリオ" panose="020B0604030504040204" pitchFamily="50" charset="-128"/>
            </a:endParaRPr>
          </a:p>
          <a:p>
            <a:pPr marL="800100" lvl="1" indent="-342900">
              <a:spcAft>
                <a:spcPts val="1000"/>
              </a:spcAft>
              <a:buFont typeface="Wingdings" panose="05000000000000000000" pitchFamily="2" charset="2"/>
              <a:buChar char="ü"/>
            </a:pPr>
            <a:r>
              <a:rPr lang="ja-JP" altLang="en-US" sz="2400" dirty="0">
                <a:latin typeface="メイリオ" panose="020B0604030504040204" pitchFamily="50" charset="-128"/>
                <a:ea typeface="メイリオ" panose="020B0604030504040204" pitchFamily="50" charset="-128"/>
              </a:rPr>
              <a:t>管理職への橋渡しをしていただく</a:t>
            </a:r>
            <a:endParaRPr lang="en-US" altLang="ja-JP" sz="24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D00A255F-8F81-66E7-45FC-24926F88AF29}"/>
              </a:ext>
            </a:extLst>
          </p:cNvPr>
          <p:cNvSpPr txBox="1"/>
          <p:nvPr/>
        </p:nvSpPr>
        <p:spPr>
          <a:xfrm>
            <a:off x="838200" y="1365337"/>
            <a:ext cx="10515600" cy="1784417"/>
          </a:xfrm>
          <a:prstGeom prst="rect">
            <a:avLst/>
          </a:prstGeom>
          <a:noFill/>
          <a:ln w="38100">
            <a:solidFill>
              <a:srgbClr val="43489B"/>
            </a:solidFill>
          </a:ln>
        </p:spPr>
        <p:txBody>
          <a:bodyPr wrap="square" lIns="180000" tIns="180000" rIns="180000" bIns="180000" rtlCol="0">
            <a:spAutoFit/>
          </a:bodyPr>
          <a:lstStyle/>
          <a:p>
            <a:pPr>
              <a:spcAft>
                <a:spcPts val="1000"/>
              </a:spcAft>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第</a:t>
            </a:r>
            <a:r>
              <a:rPr lang="en-US" altLang="ja-JP" sz="2800" dirty="0">
                <a:latin typeface="メイリオ" panose="020B0604030504040204" pitchFamily="50" charset="-128"/>
                <a:ea typeface="メイリオ" panose="020B0604030504040204" pitchFamily="50" charset="-128"/>
              </a:rPr>
              <a:t>1</a:t>
            </a:r>
            <a:r>
              <a:rPr lang="ja-JP" altLang="en-US" sz="2800" dirty="0">
                <a:latin typeface="メイリオ" panose="020B0604030504040204" pitchFamily="50" charset="-128"/>
                <a:ea typeface="メイリオ" panose="020B0604030504040204" pitchFamily="50" charset="-128"/>
              </a:rPr>
              <a:t>の壁</a:t>
            </a:r>
            <a:r>
              <a:rPr lang="en-US" altLang="ja-JP" sz="2800" dirty="0">
                <a:latin typeface="メイリオ" panose="020B0604030504040204" pitchFamily="50" charset="-128"/>
                <a:ea typeface="メイリオ" panose="020B0604030504040204" pitchFamily="50" charset="-128"/>
              </a:rPr>
              <a:t>】</a:t>
            </a:r>
          </a:p>
          <a:p>
            <a:pPr>
              <a:spcAft>
                <a:spcPts val="1000"/>
              </a:spcAft>
            </a:pPr>
            <a:r>
              <a:rPr lang="en-US" altLang="ja-JP" sz="2800" dirty="0">
                <a:latin typeface="メイリオ" panose="020B0604030504040204" pitchFamily="50" charset="-128"/>
                <a:ea typeface="メイリオ" panose="020B0604030504040204" pitchFamily="50" charset="-128"/>
              </a:rPr>
              <a:t>CL</a:t>
            </a:r>
            <a:r>
              <a:rPr lang="ja-JP" altLang="en-US" sz="2800" dirty="0">
                <a:latin typeface="メイリオ" panose="020B0604030504040204" pitchFamily="50" charset="-128"/>
                <a:ea typeface="メイリオ" panose="020B0604030504040204" pitchFamily="50" charset="-128"/>
              </a:rPr>
              <a:t>を認知していない公立高校にどのように研究協力を働きかけるのか</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029322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関西大ロゴデザインPPT" id="{CFF150BB-EFB4-42A8-ACB4-6FAD9C7FEF95}" vid="{097B3645-8342-4BF3-8CDB-38BC481ACAA3}"/>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関西大ロゴデザインPPT" id="{CFF150BB-EFB4-42A8-ACB4-6FAD9C7FEF95}" vid="{CC931772-C684-4D0E-B8BC-5F13E20B2F34}"/>
    </a:ext>
  </a:extLst>
</a:theme>
</file>

<file path=docProps/app.xml><?xml version="1.0" encoding="utf-8"?>
<Properties xmlns="http://schemas.openxmlformats.org/officeDocument/2006/extended-properties" xmlns:vt="http://schemas.openxmlformats.org/officeDocument/2006/docPropsVTypes">
  <Template>関西大ロゴデザインPPT</Template>
  <TotalTime>898</TotalTime>
  <Words>3137</Words>
  <Application>Microsoft Office PowerPoint</Application>
  <PresentationFormat>ワイド画面</PresentationFormat>
  <Paragraphs>262</Paragraphs>
  <Slides>20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20</vt:i4>
      </vt:variant>
    </vt:vector>
  </HeadingPairs>
  <TitlesOfParts>
    <vt:vector size="26" baseType="lpstr">
      <vt:lpstr>BIZ UDゴシック</vt:lpstr>
      <vt:lpstr>メイリオ</vt:lpstr>
      <vt:lpstr>Arial</vt:lpstr>
      <vt:lpstr>Wingdings</vt:lpstr>
      <vt:lpstr>Office テーマ</vt:lpstr>
      <vt:lpstr>デザインの設定</vt:lpstr>
      <vt:lpstr>高等学校の探求的学びにおける チェンジラボラトリー 導入プロセスの検討</vt:lpstr>
      <vt:lpstr>発表内容</vt:lpstr>
      <vt:lpstr>研究の背景と目的</vt:lpstr>
      <vt:lpstr>研究の背景と目的</vt:lpstr>
      <vt:lpstr>研究の背景と目的</vt:lpstr>
      <vt:lpstr>先行研究</vt:lpstr>
      <vt:lpstr>先行研究</vt:lpstr>
      <vt:lpstr>実践の状況</vt:lpstr>
      <vt:lpstr>実践の状況</vt:lpstr>
      <vt:lpstr>実践の状況</vt:lpstr>
      <vt:lpstr>実践の状況</vt:lpstr>
      <vt:lpstr>実践の状況</vt:lpstr>
      <vt:lpstr>実践の状況</vt:lpstr>
      <vt:lpstr>実践の状況</vt:lpstr>
      <vt:lpstr>実践の状況</vt:lpstr>
      <vt:lpstr>実践の状況</vt:lpstr>
      <vt:lpstr>実践の状況</vt:lpstr>
      <vt:lpstr>実践の状況</vt:lpstr>
      <vt:lpstr>実践の状況</vt:lpstr>
      <vt:lpstr>ここまでの考察と今後の課題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恵 朝倉</dc:creator>
  <cp:lastModifiedBy>恵 朝倉</cp:lastModifiedBy>
  <cp:revision>2</cp:revision>
  <dcterms:created xsi:type="dcterms:W3CDTF">2025-08-14T01:40:54Z</dcterms:created>
  <dcterms:modified xsi:type="dcterms:W3CDTF">2025-08-22T11:38:11Z</dcterms:modified>
</cp:coreProperties>
</file>